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2"/>
  </p:notesMasterIdLst>
  <p:handoutMasterIdLst>
    <p:handoutMasterId r:id="rId33"/>
  </p:handoutMasterIdLst>
  <p:sldIdLst>
    <p:sldId id="465" r:id="rId3"/>
    <p:sldId id="464" r:id="rId4"/>
    <p:sldId id="488" r:id="rId5"/>
    <p:sldId id="487" r:id="rId6"/>
    <p:sldId id="496" r:id="rId7"/>
    <p:sldId id="476" r:id="rId8"/>
    <p:sldId id="468" r:id="rId9"/>
    <p:sldId id="469" r:id="rId10"/>
    <p:sldId id="477" r:id="rId11"/>
    <p:sldId id="489" r:id="rId12"/>
    <p:sldId id="471" r:id="rId13"/>
    <p:sldId id="490" r:id="rId14"/>
    <p:sldId id="470" r:id="rId15"/>
    <p:sldId id="472" r:id="rId16"/>
    <p:sldId id="473" r:id="rId17"/>
    <p:sldId id="475" r:id="rId18"/>
    <p:sldId id="412" r:id="rId19"/>
    <p:sldId id="494" r:id="rId20"/>
    <p:sldId id="492" r:id="rId21"/>
    <p:sldId id="495" r:id="rId22"/>
    <p:sldId id="493" r:id="rId23"/>
    <p:sldId id="474" r:id="rId24"/>
    <p:sldId id="480" r:id="rId25"/>
    <p:sldId id="491" r:id="rId26"/>
    <p:sldId id="481" r:id="rId27"/>
    <p:sldId id="484" r:id="rId28"/>
    <p:sldId id="485" r:id="rId29"/>
    <p:sldId id="486" r:id="rId30"/>
    <p:sldId id="269" r:id="rId3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 Crain" initials="JC" lastIdx="5" clrIdx="0">
    <p:extLst>
      <p:ext uri="{19B8F6BF-5375-455C-9EA6-DF929625EA0E}">
        <p15:presenceInfo xmlns:p15="http://schemas.microsoft.com/office/powerpoint/2012/main" userId="93188320d11ac9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DFF"/>
    <a:srgbClr val="E7F9FF"/>
    <a:srgbClr val="85DFFF"/>
    <a:srgbClr val="53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3584" autoAdjust="0"/>
  </p:normalViewPr>
  <p:slideViewPr>
    <p:cSldViewPr snapToGrid="0" showGuides="1">
      <p:cViewPr varScale="1">
        <p:scale>
          <a:sx n="81" d="100"/>
          <a:sy n="81" d="100"/>
        </p:scale>
        <p:origin x="112" y="2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00"/>
    </p:cViewPr>
  </p:sorterViewPr>
  <p:notesViewPr>
    <p:cSldViewPr snapToGrid="0"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45E627-285A-4DF7-800D-C3B6691F140D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48D58F-58A4-4359-82F8-0FE6C084B0D9}">
      <dgm:prSet phldrT="[Text]" custT="1"/>
      <dgm:spPr/>
      <dgm:t>
        <a:bodyPr/>
        <a:lstStyle/>
        <a:p>
          <a:r>
            <a:rPr lang="en-US" sz="3200" dirty="0"/>
            <a:t>Domicile</a:t>
          </a:r>
        </a:p>
      </dgm:t>
    </dgm:pt>
    <dgm:pt modelId="{C6FDAB3D-A8F8-45F0-AD1F-0A5580ED66E5}" type="parTrans" cxnId="{9D913545-6694-4697-BFA2-075CFBC73F14}">
      <dgm:prSet/>
      <dgm:spPr/>
      <dgm:t>
        <a:bodyPr/>
        <a:lstStyle/>
        <a:p>
          <a:endParaRPr lang="en-US"/>
        </a:p>
      </dgm:t>
    </dgm:pt>
    <dgm:pt modelId="{D3FAD5DD-AEE4-4CB8-B52F-D44E4152E9B5}" type="sibTrans" cxnId="{9D913545-6694-4697-BFA2-075CFBC73F14}">
      <dgm:prSet/>
      <dgm:spPr/>
      <dgm:t>
        <a:bodyPr/>
        <a:lstStyle/>
        <a:p>
          <a:endParaRPr lang="en-US"/>
        </a:p>
      </dgm:t>
    </dgm:pt>
    <dgm:pt modelId="{C1995D27-B098-4324-B057-A84FD532F772}">
      <dgm:prSet phldrT="[Text]" custT="1"/>
      <dgm:spPr/>
      <dgm:t>
        <a:bodyPr/>
        <a:lstStyle/>
        <a:p>
          <a:r>
            <a:rPr lang="en-US" sz="2200" dirty="0"/>
            <a:t>*   </a:t>
          </a:r>
          <a:endParaRPr lang="en-US" sz="2800" dirty="0"/>
        </a:p>
        <a:p>
          <a:endParaRPr lang="en-US" sz="2800" dirty="0"/>
        </a:p>
        <a:p>
          <a:r>
            <a:rPr lang="en-US" sz="2800" dirty="0"/>
            <a:t>* </a:t>
          </a:r>
          <a:r>
            <a:rPr lang="en-US" sz="2800" u="sng" dirty="0"/>
            <a:t>Estate Tax</a:t>
          </a:r>
        </a:p>
      </dgm:t>
    </dgm:pt>
    <dgm:pt modelId="{51E20921-9682-44F7-A053-DCBD5B47DE1C}" type="parTrans" cxnId="{A59D369C-2365-4218-B833-37380301047C}">
      <dgm:prSet/>
      <dgm:spPr/>
      <dgm:t>
        <a:bodyPr/>
        <a:lstStyle/>
        <a:p>
          <a:endParaRPr lang="en-US"/>
        </a:p>
      </dgm:t>
    </dgm:pt>
    <dgm:pt modelId="{AE706645-D9F3-4A82-A731-CDB2BA0E6774}" type="sibTrans" cxnId="{A59D369C-2365-4218-B833-37380301047C}">
      <dgm:prSet/>
      <dgm:spPr/>
      <dgm:t>
        <a:bodyPr/>
        <a:lstStyle/>
        <a:p>
          <a:endParaRPr lang="en-US"/>
        </a:p>
      </dgm:t>
    </dgm:pt>
    <dgm:pt modelId="{0B98EE0E-08DA-4C8A-80AC-6BC91CF8E98C}">
      <dgm:prSet phldrT="[Text]" custT="1"/>
      <dgm:spPr/>
      <dgm:t>
        <a:bodyPr/>
        <a:lstStyle/>
        <a:p>
          <a:r>
            <a:rPr lang="en-US" sz="2200" dirty="0"/>
            <a:t>* </a:t>
          </a:r>
          <a:r>
            <a:rPr lang="en-US" sz="2400" dirty="0"/>
            <a:t>US Citizens + Some Others</a:t>
          </a:r>
        </a:p>
        <a:p>
          <a:r>
            <a:rPr lang="en-US" sz="2400" dirty="0"/>
            <a:t>*Place to return to</a:t>
          </a:r>
        </a:p>
        <a:p>
          <a:r>
            <a:rPr lang="en-US" sz="2400" dirty="0"/>
            <a:t>* Subjective, Based on Intent </a:t>
          </a:r>
        </a:p>
      </dgm:t>
    </dgm:pt>
    <dgm:pt modelId="{685E9634-A388-4698-960B-56DEF21829A0}" type="parTrans" cxnId="{2A3E554D-AFF4-41CC-B6C3-20F70ACCEBA4}">
      <dgm:prSet/>
      <dgm:spPr/>
      <dgm:t>
        <a:bodyPr/>
        <a:lstStyle/>
        <a:p>
          <a:endParaRPr lang="en-US"/>
        </a:p>
      </dgm:t>
    </dgm:pt>
    <dgm:pt modelId="{9334BB17-736F-4E8D-868A-C55A357A83F0}" type="sibTrans" cxnId="{2A3E554D-AFF4-41CC-B6C3-20F70ACCEBA4}">
      <dgm:prSet/>
      <dgm:spPr/>
      <dgm:t>
        <a:bodyPr/>
        <a:lstStyle/>
        <a:p>
          <a:endParaRPr lang="en-US"/>
        </a:p>
      </dgm:t>
    </dgm:pt>
    <dgm:pt modelId="{7EC32A91-9EF3-4B4B-B2D3-F274E6A63629}">
      <dgm:prSet phldrT="[Text]" custT="1"/>
      <dgm:spPr/>
      <dgm:t>
        <a:bodyPr/>
        <a:lstStyle/>
        <a:p>
          <a:r>
            <a:rPr lang="en-US" sz="3200" dirty="0"/>
            <a:t>Residence</a:t>
          </a:r>
        </a:p>
      </dgm:t>
    </dgm:pt>
    <dgm:pt modelId="{A2C86E07-AF12-4115-B7AA-CDAFC425EE3E}" type="parTrans" cxnId="{865A78EF-33DA-42CA-97B4-17EF7AEC80E2}">
      <dgm:prSet/>
      <dgm:spPr/>
      <dgm:t>
        <a:bodyPr/>
        <a:lstStyle/>
        <a:p>
          <a:endParaRPr lang="en-US"/>
        </a:p>
      </dgm:t>
    </dgm:pt>
    <dgm:pt modelId="{BCA506E0-4481-4C21-861C-E67E4B8560F5}" type="sibTrans" cxnId="{865A78EF-33DA-42CA-97B4-17EF7AEC80E2}">
      <dgm:prSet/>
      <dgm:spPr/>
      <dgm:t>
        <a:bodyPr/>
        <a:lstStyle/>
        <a:p>
          <a:endParaRPr lang="en-US"/>
        </a:p>
      </dgm:t>
    </dgm:pt>
    <dgm:pt modelId="{A78DFCEA-3A6C-47C1-B482-BDD181B07C46}">
      <dgm:prSet phldrT="[Text]" custT="1"/>
      <dgm:spPr/>
      <dgm:t>
        <a:bodyPr/>
        <a:lstStyle/>
        <a:p>
          <a:endParaRPr lang="en-US" sz="2200" dirty="0"/>
        </a:p>
        <a:p>
          <a:r>
            <a:rPr lang="en-US" sz="2200" dirty="0"/>
            <a:t>           </a:t>
          </a:r>
          <a:endParaRPr lang="en-US" sz="2800" dirty="0"/>
        </a:p>
        <a:p>
          <a:r>
            <a:rPr lang="en-US" sz="2800" dirty="0"/>
            <a:t>* </a:t>
          </a:r>
          <a:r>
            <a:rPr lang="en-US" sz="2800" u="sng" dirty="0"/>
            <a:t>Income Tax</a:t>
          </a:r>
        </a:p>
      </dgm:t>
    </dgm:pt>
    <dgm:pt modelId="{998489A0-1A59-41F8-851A-014061A22E60}" type="parTrans" cxnId="{5337B6F4-E509-49C3-9D66-B2D602046F5D}">
      <dgm:prSet/>
      <dgm:spPr/>
      <dgm:t>
        <a:bodyPr/>
        <a:lstStyle/>
        <a:p>
          <a:endParaRPr lang="en-US"/>
        </a:p>
      </dgm:t>
    </dgm:pt>
    <dgm:pt modelId="{5B402F01-5F77-414B-9FA5-B19E0ACC8C12}" type="sibTrans" cxnId="{5337B6F4-E509-49C3-9D66-B2D602046F5D}">
      <dgm:prSet/>
      <dgm:spPr/>
      <dgm:t>
        <a:bodyPr/>
        <a:lstStyle/>
        <a:p>
          <a:endParaRPr lang="en-US"/>
        </a:p>
      </dgm:t>
    </dgm:pt>
    <dgm:pt modelId="{C170708F-2880-4019-B52C-05EAE7274033}">
      <dgm:prSet phldrT="[Text]" custT="1"/>
      <dgm:spPr/>
      <dgm:t>
        <a:bodyPr/>
        <a:lstStyle/>
        <a:p>
          <a:r>
            <a:rPr lang="en-US" sz="2800" dirty="0"/>
            <a:t>* </a:t>
          </a:r>
          <a:r>
            <a:rPr lang="en-US" sz="2400" dirty="0"/>
            <a:t>US Citizens, LTRs, ++</a:t>
          </a:r>
        </a:p>
        <a:p>
          <a:r>
            <a:rPr lang="en-US" sz="2400" dirty="0"/>
            <a:t>*183 day formula and other options</a:t>
          </a:r>
        </a:p>
        <a:p>
          <a:r>
            <a:rPr lang="en-US" sz="2400" dirty="0"/>
            <a:t>* Bright line test</a:t>
          </a:r>
        </a:p>
      </dgm:t>
    </dgm:pt>
    <dgm:pt modelId="{DAE0E58D-8278-4861-A285-CC94E0F8E4CB}" type="parTrans" cxnId="{BFA5FFCA-A467-4D38-AFFA-B45AF9C1D69F}">
      <dgm:prSet/>
      <dgm:spPr/>
      <dgm:t>
        <a:bodyPr/>
        <a:lstStyle/>
        <a:p>
          <a:endParaRPr lang="en-US"/>
        </a:p>
      </dgm:t>
    </dgm:pt>
    <dgm:pt modelId="{6950C627-24A8-4952-A390-B994331BD6F0}" type="sibTrans" cxnId="{BFA5FFCA-A467-4D38-AFFA-B45AF9C1D69F}">
      <dgm:prSet/>
      <dgm:spPr/>
      <dgm:t>
        <a:bodyPr/>
        <a:lstStyle/>
        <a:p>
          <a:endParaRPr lang="en-US"/>
        </a:p>
      </dgm:t>
    </dgm:pt>
    <dgm:pt modelId="{9C58F7AD-F417-4A33-A268-ABEBA3AE8804}" type="pres">
      <dgm:prSet presAssocID="{CF45E627-285A-4DF7-800D-C3B6691F140D}" presName="list" presStyleCnt="0">
        <dgm:presLayoutVars>
          <dgm:dir/>
          <dgm:animLvl val="lvl"/>
        </dgm:presLayoutVars>
      </dgm:prSet>
      <dgm:spPr/>
    </dgm:pt>
    <dgm:pt modelId="{7734031B-357E-4380-9D93-A3AB0BE6FD9D}" type="pres">
      <dgm:prSet presAssocID="{BE48D58F-58A4-4359-82F8-0FE6C084B0D9}" presName="posSpace" presStyleCnt="0"/>
      <dgm:spPr/>
    </dgm:pt>
    <dgm:pt modelId="{06A8EF51-70D3-4137-9A6E-C574910D0AEE}" type="pres">
      <dgm:prSet presAssocID="{BE48D58F-58A4-4359-82F8-0FE6C084B0D9}" presName="vertFlow" presStyleCnt="0"/>
      <dgm:spPr/>
    </dgm:pt>
    <dgm:pt modelId="{7EA48083-9AAD-4953-9E15-4589350151C1}" type="pres">
      <dgm:prSet presAssocID="{BE48D58F-58A4-4359-82F8-0FE6C084B0D9}" presName="topSpace" presStyleCnt="0"/>
      <dgm:spPr/>
    </dgm:pt>
    <dgm:pt modelId="{EBA87E12-F1B9-45E6-BE06-767A218F5CCD}" type="pres">
      <dgm:prSet presAssocID="{BE48D58F-58A4-4359-82F8-0FE6C084B0D9}" presName="firstComp" presStyleCnt="0"/>
      <dgm:spPr/>
    </dgm:pt>
    <dgm:pt modelId="{505EBFE0-2546-4DD1-BE31-0624F1880C2E}" type="pres">
      <dgm:prSet presAssocID="{BE48D58F-58A4-4359-82F8-0FE6C084B0D9}" presName="firstChild" presStyleLbl="bgAccFollowNode1" presStyleIdx="0" presStyleCnt="4" custScaleX="77831" custLinFactNeighborX="-1060" custLinFactNeighborY="6814"/>
      <dgm:spPr/>
    </dgm:pt>
    <dgm:pt modelId="{0036FD08-7718-430C-B156-0F4B7009417A}" type="pres">
      <dgm:prSet presAssocID="{BE48D58F-58A4-4359-82F8-0FE6C084B0D9}" presName="firstChildTx" presStyleLbl="bgAccFollowNode1" presStyleIdx="0" presStyleCnt="4">
        <dgm:presLayoutVars>
          <dgm:bulletEnabled val="1"/>
        </dgm:presLayoutVars>
      </dgm:prSet>
      <dgm:spPr/>
    </dgm:pt>
    <dgm:pt modelId="{41A81150-522F-4455-A4D3-8B0031FE4EE9}" type="pres">
      <dgm:prSet presAssocID="{0B98EE0E-08DA-4C8A-80AC-6BC91CF8E98C}" presName="comp" presStyleCnt="0"/>
      <dgm:spPr/>
    </dgm:pt>
    <dgm:pt modelId="{881E0BC8-418E-4A05-8F15-369711FC59E2}" type="pres">
      <dgm:prSet presAssocID="{0B98EE0E-08DA-4C8A-80AC-6BC91CF8E98C}" presName="child" presStyleLbl="bgAccFollowNode1" presStyleIdx="1" presStyleCnt="4" custScaleX="135280" custScaleY="107152" custLinFactNeighborX="-1764" custLinFactNeighborY="18383"/>
      <dgm:spPr/>
    </dgm:pt>
    <dgm:pt modelId="{DB56B6D1-A019-4B0E-AD02-04A063C8E3EA}" type="pres">
      <dgm:prSet presAssocID="{0B98EE0E-08DA-4C8A-80AC-6BC91CF8E98C}" presName="childTx" presStyleLbl="bgAccFollowNode1" presStyleIdx="1" presStyleCnt="4">
        <dgm:presLayoutVars>
          <dgm:bulletEnabled val="1"/>
        </dgm:presLayoutVars>
      </dgm:prSet>
      <dgm:spPr/>
    </dgm:pt>
    <dgm:pt modelId="{819459A6-37DA-4BAA-8CA2-65725A683161}" type="pres">
      <dgm:prSet presAssocID="{BE48D58F-58A4-4359-82F8-0FE6C084B0D9}" presName="negSpace" presStyleCnt="0"/>
      <dgm:spPr/>
    </dgm:pt>
    <dgm:pt modelId="{5DC9BB82-CDEA-40BC-978B-FFEA82F9F7E7}" type="pres">
      <dgm:prSet presAssocID="{BE48D58F-58A4-4359-82F8-0FE6C084B0D9}" presName="circle" presStyleLbl="node1" presStyleIdx="0" presStyleCnt="2" custScaleX="169013" custLinFactNeighborX="3229" custLinFactNeighborY="-3241"/>
      <dgm:spPr/>
    </dgm:pt>
    <dgm:pt modelId="{593825B5-CDFF-4DB4-81DD-FE20B2A60BE3}" type="pres">
      <dgm:prSet presAssocID="{D3FAD5DD-AEE4-4CB8-B52F-D44E4152E9B5}" presName="transSpace" presStyleCnt="0"/>
      <dgm:spPr/>
    </dgm:pt>
    <dgm:pt modelId="{EB8177E8-6962-4D84-B158-18527AA244A0}" type="pres">
      <dgm:prSet presAssocID="{7EC32A91-9EF3-4B4B-B2D3-F274E6A63629}" presName="posSpace" presStyleCnt="0"/>
      <dgm:spPr/>
    </dgm:pt>
    <dgm:pt modelId="{A8F2E1B0-5563-4552-8EC6-FEF2243DADAD}" type="pres">
      <dgm:prSet presAssocID="{7EC32A91-9EF3-4B4B-B2D3-F274E6A63629}" presName="vertFlow" presStyleCnt="0"/>
      <dgm:spPr/>
    </dgm:pt>
    <dgm:pt modelId="{9B372810-314E-455A-AABB-394DF26796E6}" type="pres">
      <dgm:prSet presAssocID="{7EC32A91-9EF3-4B4B-B2D3-F274E6A63629}" presName="topSpace" presStyleCnt="0"/>
      <dgm:spPr/>
    </dgm:pt>
    <dgm:pt modelId="{4B5DE3BA-115F-43DB-96A2-4D6FA9C5D432}" type="pres">
      <dgm:prSet presAssocID="{7EC32A91-9EF3-4B4B-B2D3-F274E6A63629}" presName="firstComp" presStyleCnt="0"/>
      <dgm:spPr/>
    </dgm:pt>
    <dgm:pt modelId="{2A1D08CC-7633-4EB1-A280-0D1C853ACED0}" type="pres">
      <dgm:prSet presAssocID="{7EC32A91-9EF3-4B4B-B2D3-F274E6A63629}" presName="firstChild" presStyleLbl="bgAccFollowNode1" presStyleIdx="2" presStyleCnt="4" custScaleX="97304" custScaleY="118187" custLinFactNeighborX="-44368" custLinFactNeighborY="-4746"/>
      <dgm:spPr/>
    </dgm:pt>
    <dgm:pt modelId="{9CCE0A1F-0184-454A-8349-EBCFC3031520}" type="pres">
      <dgm:prSet presAssocID="{7EC32A91-9EF3-4B4B-B2D3-F274E6A63629}" presName="firstChildTx" presStyleLbl="bgAccFollowNode1" presStyleIdx="2" presStyleCnt="4">
        <dgm:presLayoutVars>
          <dgm:bulletEnabled val="1"/>
        </dgm:presLayoutVars>
      </dgm:prSet>
      <dgm:spPr/>
    </dgm:pt>
    <dgm:pt modelId="{69923309-507F-47BC-AC9D-10A8E3F8F3CE}" type="pres">
      <dgm:prSet presAssocID="{C170708F-2880-4019-B52C-05EAE7274033}" presName="comp" presStyleCnt="0"/>
      <dgm:spPr/>
    </dgm:pt>
    <dgm:pt modelId="{3330A76C-2D24-4348-A75F-730A3B4CDA0E}" type="pres">
      <dgm:prSet presAssocID="{C170708F-2880-4019-B52C-05EAE7274033}" presName="child" presStyleLbl="bgAccFollowNode1" presStyleIdx="3" presStyleCnt="4" custScaleX="132976" custScaleY="97746" custLinFactNeighborX="-46630" custLinFactNeighborY="2822"/>
      <dgm:spPr/>
    </dgm:pt>
    <dgm:pt modelId="{262CB06C-8D5D-4E76-B6F7-36208EC992CA}" type="pres">
      <dgm:prSet presAssocID="{C170708F-2880-4019-B52C-05EAE7274033}" presName="childTx" presStyleLbl="bgAccFollowNode1" presStyleIdx="3" presStyleCnt="4">
        <dgm:presLayoutVars>
          <dgm:bulletEnabled val="1"/>
        </dgm:presLayoutVars>
      </dgm:prSet>
      <dgm:spPr/>
    </dgm:pt>
    <dgm:pt modelId="{9564976C-8034-4B82-8503-62A58E6E5ACE}" type="pres">
      <dgm:prSet presAssocID="{7EC32A91-9EF3-4B4B-B2D3-F274E6A63629}" presName="negSpace" presStyleCnt="0"/>
      <dgm:spPr/>
    </dgm:pt>
    <dgm:pt modelId="{D00FFF2B-CF55-4D71-8C3E-B7FF853B3F05}" type="pres">
      <dgm:prSet presAssocID="{7EC32A91-9EF3-4B4B-B2D3-F274E6A63629}" presName="circle" presStyleLbl="node1" presStyleIdx="1" presStyleCnt="2" custScaleX="189999" custLinFactNeighborX="-37769" custLinFactNeighborY="551"/>
      <dgm:spPr/>
    </dgm:pt>
  </dgm:ptLst>
  <dgm:cxnLst>
    <dgm:cxn modelId="{B0026508-6D16-4948-A79C-D5D5DA61AD65}" type="presOf" srcId="{A78DFCEA-3A6C-47C1-B482-BDD181B07C46}" destId="{2A1D08CC-7633-4EB1-A280-0D1C853ACED0}" srcOrd="0" destOrd="0" presId="urn:microsoft.com/office/officeart/2005/8/layout/hList9"/>
    <dgm:cxn modelId="{F6B22C0F-4641-404D-9F13-EB9ECB4800E0}" type="presOf" srcId="{CF45E627-285A-4DF7-800D-C3B6691F140D}" destId="{9C58F7AD-F417-4A33-A268-ABEBA3AE8804}" srcOrd="0" destOrd="0" presId="urn:microsoft.com/office/officeart/2005/8/layout/hList9"/>
    <dgm:cxn modelId="{F14D8830-D823-45EE-8247-16B5C75BCFAD}" type="presOf" srcId="{0B98EE0E-08DA-4C8A-80AC-6BC91CF8E98C}" destId="{881E0BC8-418E-4A05-8F15-369711FC59E2}" srcOrd="0" destOrd="0" presId="urn:microsoft.com/office/officeart/2005/8/layout/hList9"/>
    <dgm:cxn modelId="{9D913545-6694-4697-BFA2-075CFBC73F14}" srcId="{CF45E627-285A-4DF7-800D-C3B6691F140D}" destId="{BE48D58F-58A4-4359-82F8-0FE6C084B0D9}" srcOrd="0" destOrd="0" parTransId="{C6FDAB3D-A8F8-45F0-AD1F-0A5580ED66E5}" sibTransId="{D3FAD5DD-AEE4-4CB8-B52F-D44E4152E9B5}"/>
    <dgm:cxn modelId="{2A3E554D-AFF4-41CC-B6C3-20F70ACCEBA4}" srcId="{BE48D58F-58A4-4359-82F8-0FE6C084B0D9}" destId="{0B98EE0E-08DA-4C8A-80AC-6BC91CF8E98C}" srcOrd="1" destOrd="0" parTransId="{685E9634-A388-4698-960B-56DEF21829A0}" sibTransId="{9334BB17-736F-4E8D-868A-C55A357A83F0}"/>
    <dgm:cxn modelId="{5CA70375-BAA1-43EF-A061-6785921972AF}" type="presOf" srcId="{C1995D27-B098-4324-B057-A84FD532F772}" destId="{505EBFE0-2546-4DD1-BE31-0624F1880C2E}" srcOrd="0" destOrd="0" presId="urn:microsoft.com/office/officeart/2005/8/layout/hList9"/>
    <dgm:cxn modelId="{A59D369C-2365-4218-B833-37380301047C}" srcId="{BE48D58F-58A4-4359-82F8-0FE6C084B0D9}" destId="{C1995D27-B098-4324-B057-A84FD532F772}" srcOrd="0" destOrd="0" parTransId="{51E20921-9682-44F7-A053-DCBD5B47DE1C}" sibTransId="{AE706645-D9F3-4A82-A731-CDB2BA0E6774}"/>
    <dgm:cxn modelId="{5E4CEAB0-B647-449B-A20E-8E24A309B86C}" type="presOf" srcId="{0B98EE0E-08DA-4C8A-80AC-6BC91CF8E98C}" destId="{DB56B6D1-A019-4B0E-AD02-04A063C8E3EA}" srcOrd="1" destOrd="0" presId="urn:microsoft.com/office/officeart/2005/8/layout/hList9"/>
    <dgm:cxn modelId="{0B9ADAB5-E947-4340-906C-FD0537E85285}" type="presOf" srcId="{C1995D27-B098-4324-B057-A84FD532F772}" destId="{0036FD08-7718-430C-B156-0F4B7009417A}" srcOrd="1" destOrd="0" presId="urn:microsoft.com/office/officeart/2005/8/layout/hList9"/>
    <dgm:cxn modelId="{BFA5FFCA-A467-4D38-AFFA-B45AF9C1D69F}" srcId="{7EC32A91-9EF3-4B4B-B2D3-F274E6A63629}" destId="{C170708F-2880-4019-B52C-05EAE7274033}" srcOrd="1" destOrd="0" parTransId="{DAE0E58D-8278-4861-A285-CC94E0F8E4CB}" sibTransId="{6950C627-24A8-4952-A390-B994331BD6F0}"/>
    <dgm:cxn modelId="{24152FD6-7E76-4DF9-8C3A-892877E8A3E8}" type="presOf" srcId="{A78DFCEA-3A6C-47C1-B482-BDD181B07C46}" destId="{9CCE0A1F-0184-454A-8349-EBCFC3031520}" srcOrd="1" destOrd="0" presId="urn:microsoft.com/office/officeart/2005/8/layout/hList9"/>
    <dgm:cxn modelId="{4442C6D6-6CFC-4FF8-A0FF-DE96360DA31B}" type="presOf" srcId="{C170708F-2880-4019-B52C-05EAE7274033}" destId="{262CB06C-8D5D-4E76-B6F7-36208EC992CA}" srcOrd="1" destOrd="0" presId="urn:microsoft.com/office/officeart/2005/8/layout/hList9"/>
    <dgm:cxn modelId="{865A78EF-33DA-42CA-97B4-17EF7AEC80E2}" srcId="{CF45E627-285A-4DF7-800D-C3B6691F140D}" destId="{7EC32A91-9EF3-4B4B-B2D3-F274E6A63629}" srcOrd="1" destOrd="0" parTransId="{A2C86E07-AF12-4115-B7AA-CDAFC425EE3E}" sibTransId="{BCA506E0-4481-4C21-861C-E67E4B8560F5}"/>
    <dgm:cxn modelId="{5337B6F4-E509-49C3-9D66-B2D602046F5D}" srcId="{7EC32A91-9EF3-4B4B-B2D3-F274E6A63629}" destId="{A78DFCEA-3A6C-47C1-B482-BDD181B07C46}" srcOrd="0" destOrd="0" parTransId="{998489A0-1A59-41F8-851A-014061A22E60}" sibTransId="{5B402F01-5F77-414B-9FA5-B19E0ACC8C12}"/>
    <dgm:cxn modelId="{EB6104FA-373A-4E17-B42E-130EF1C4A78F}" type="presOf" srcId="{BE48D58F-58A4-4359-82F8-0FE6C084B0D9}" destId="{5DC9BB82-CDEA-40BC-978B-FFEA82F9F7E7}" srcOrd="0" destOrd="0" presId="urn:microsoft.com/office/officeart/2005/8/layout/hList9"/>
    <dgm:cxn modelId="{0BB6BDFC-2805-4A3B-AF98-70B01AA8C8ED}" type="presOf" srcId="{C170708F-2880-4019-B52C-05EAE7274033}" destId="{3330A76C-2D24-4348-A75F-730A3B4CDA0E}" srcOrd="0" destOrd="0" presId="urn:microsoft.com/office/officeart/2005/8/layout/hList9"/>
    <dgm:cxn modelId="{8F1CAAFD-1BFA-4A9E-8CF0-943B90320A73}" type="presOf" srcId="{7EC32A91-9EF3-4B4B-B2D3-F274E6A63629}" destId="{D00FFF2B-CF55-4D71-8C3E-B7FF853B3F05}" srcOrd="0" destOrd="0" presId="urn:microsoft.com/office/officeart/2005/8/layout/hList9"/>
    <dgm:cxn modelId="{67F0C160-F7C9-403B-BE4A-C209D7AA1B1F}" type="presParOf" srcId="{9C58F7AD-F417-4A33-A268-ABEBA3AE8804}" destId="{7734031B-357E-4380-9D93-A3AB0BE6FD9D}" srcOrd="0" destOrd="0" presId="urn:microsoft.com/office/officeart/2005/8/layout/hList9"/>
    <dgm:cxn modelId="{CD1EAAB1-6332-4DE1-ACB1-00744B449A73}" type="presParOf" srcId="{9C58F7AD-F417-4A33-A268-ABEBA3AE8804}" destId="{06A8EF51-70D3-4137-9A6E-C574910D0AEE}" srcOrd="1" destOrd="0" presId="urn:microsoft.com/office/officeart/2005/8/layout/hList9"/>
    <dgm:cxn modelId="{62CE1EB3-517E-471E-B873-0C17DAB932DB}" type="presParOf" srcId="{06A8EF51-70D3-4137-9A6E-C574910D0AEE}" destId="{7EA48083-9AAD-4953-9E15-4589350151C1}" srcOrd="0" destOrd="0" presId="urn:microsoft.com/office/officeart/2005/8/layout/hList9"/>
    <dgm:cxn modelId="{49B65769-222D-482C-8EFD-AD6C8EB6E4F4}" type="presParOf" srcId="{06A8EF51-70D3-4137-9A6E-C574910D0AEE}" destId="{EBA87E12-F1B9-45E6-BE06-767A218F5CCD}" srcOrd="1" destOrd="0" presId="urn:microsoft.com/office/officeart/2005/8/layout/hList9"/>
    <dgm:cxn modelId="{B2E0955F-0A99-4046-8273-E4C672B23140}" type="presParOf" srcId="{EBA87E12-F1B9-45E6-BE06-767A218F5CCD}" destId="{505EBFE0-2546-4DD1-BE31-0624F1880C2E}" srcOrd="0" destOrd="0" presId="urn:microsoft.com/office/officeart/2005/8/layout/hList9"/>
    <dgm:cxn modelId="{E7D83170-5213-4053-B11C-E39453640B2C}" type="presParOf" srcId="{EBA87E12-F1B9-45E6-BE06-767A218F5CCD}" destId="{0036FD08-7718-430C-B156-0F4B7009417A}" srcOrd="1" destOrd="0" presId="urn:microsoft.com/office/officeart/2005/8/layout/hList9"/>
    <dgm:cxn modelId="{B540F0E1-FD18-4CCF-9CAA-FFA86306B715}" type="presParOf" srcId="{06A8EF51-70D3-4137-9A6E-C574910D0AEE}" destId="{41A81150-522F-4455-A4D3-8B0031FE4EE9}" srcOrd="2" destOrd="0" presId="urn:microsoft.com/office/officeart/2005/8/layout/hList9"/>
    <dgm:cxn modelId="{5192BF43-D5B0-4F7C-828F-32733E0C52B1}" type="presParOf" srcId="{41A81150-522F-4455-A4D3-8B0031FE4EE9}" destId="{881E0BC8-418E-4A05-8F15-369711FC59E2}" srcOrd="0" destOrd="0" presId="urn:microsoft.com/office/officeart/2005/8/layout/hList9"/>
    <dgm:cxn modelId="{9131FA8C-DDE6-4E7A-8E35-CF5CB962CEA0}" type="presParOf" srcId="{41A81150-522F-4455-A4D3-8B0031FE4EE9}" destId="{DB56B6D1-A019-4B0E-AD02-04A063C8E3EA}" srcOrd="1" destOrd="0" presId="urn:microsoft.com/office/officeart/2005/8/layout/hList9"/>
    <dgm:cxn modelId="{9618CCC0-68C7-46BB-9959-D7D6572A8F61}" type="presParOf" srcId="{9C58F7AD-F417-4A33-A268-ABEBA3AE8804}" destId="{819459A6-37DA-4BAA-8CA2-65725A683161}" srcOrd="2" destOrd="0" presId="urn:microsoft.com/office/officeart/2005/8/layout/hList9"/>
    <dgm:cxn modelId="{710C5710-77D9-420A-B061-0E498ADB9B52}" type="presParOf" srcId="{9C58F7AD-F417-4A33-A268-ABEBA3AE8804}" destId="{5DC9BB82-CDEA-40BC-978B-FFEA82F9F7E7}" srcOrd="3" destOrd="0" presId="urn:microsoft.com/office/officeart/2005/8/layout/hList9"/>
    <dgm:cxn modelId="{750BBAB0-C0FE-435E-AF23-708A9F123B34}" type="presParOf" srcId="{9C58F7AD-F417-4A33-A268-ABEBA3AE8804}" destId="{593825B5-CDFF-4DB4-81DD-FE20B2A60BE3}" srcOrd="4" destOrd="0" presId="urn:microsoft.com/office/officeart/2005/8/layout/hList9"/>
    <dgm:cxn modelId="{DFE90326-9A67-4A96-81BF-433F575A2E71}" type="presParOf" srcId="{9C58F7AD-F417-4A33-A268-ABEBA3AE8804}" destId="{EB8177E8-6962-4D84-B158-18527AA244A0}" srcOrd="5" destOrd="0" presId="urn:microsoft.com/office/officeart/2005/8/layout/hList9"/>
    <dgm:cxn modelId="{9AEECE70-079D-40A0-AFE6-103BCFB7D2BF}" type="presParOf" srcId="{9C58F7AD-F417-4A33-A268-ABEBA3AE8804}" destId="{A8F2E1B0-5563-4552-8EC6-FEF2243DADAD}" srcOrd="6" destOrd="0" presId="urn:microsoft.com/office/officeart/2005/8/layout/hList9"/>
    <dgm:cxn modelId="{811FE80F-9FDE-4BF1-A57B-07658FE41B0D}" type="presParOf" srcId="{A8F2E1B0-5563-4552-8EC6-FEF2243DADAD}" destId="{9B372810-314E-455A-AABB-394DF26796E6}" srcOrd="0" destOrd="0" presId="urn:microsoft.com/office/officeart/2005/8/layout/hList9"/>
    <dgm:cxn modelId="{3AB098F3-7674-4147-9CDB-2C287C7C8EAC}" type="presParOf" srcId="{A8F2E1B0-5563-4552-8EC6-FEF2243DADAD}" destId="{4B5DE3BA-115F-43DB-96A2-4D6FA9C5D432}" srcOrd="1" destOrd="0" presId="urn:microsoft.com/office/officeart/2005/8/layout/hList9"/>
    <dgm:cxn modelId="{10123FA5-D6AB-45AC-B16F-967FFE486024}" type="presParOf" srcId="{4B5DE3BA-115F-43DB-96A2-4D6FA9C5D432}" destId="{2A1D08CC-7633-4EB1-A280-0D1C853ACED0}" srcOrd="0" destOrd="0" presId="urn:microsoft.com/office/officeart/2005/8/layout/hList9"/>
    <dgm:cxn modelId="{7BBBA620-8FB1-4492-BE6B-1A5F2CCFCD39}" type="presParOf" srcId="{4B5DE3BA-115F-43DB-96A2-4D6FA9C5D432}" destId="{9CCE0A1F-0184-454A-8349-EBCFC3031520}" srcOrd="1" destOrd="0" presId="urn:microsoft.com/office/officeart/2005/8/layout/hList9"/>
    <dgm:cxn modelId="{DDF112F1-54A8-4F83-9D47-C2D1EB66DC0A}" type="presParOf" srcId="{A8F2E1B0-5563-4552-8EC6-FEF2243DADAD}" destId="{69923309-507F-47BC-AC9D-10A8E3F8F3CE}" srcOrd="2" destOrd="0" presId="urn:microsoft.com/office/officeart/2005/8/layout/hList9"/>
    <dgm:cxn modelId="{6C7BF129-2D5C-4002-A99C-2373F2EE6F3B}" type="presParOf" srcId="{69923309-507F-47BC-AC9D-10A8E3F8F3CE}" destId="{3330A76C-2D24-4348-A75F-730A3B4CDA0E}" srcOrd="0" destOrd="0" presId="urn:microsoft.com/office/officeart/2005/8/layout/hList9"/>
    <dgm:cxn modelId="{5B69BD78-B68D-4F65-9F5B-E0B26CF42980}" type="presParOf" srcId="{69923309-507F-47BC-AC9D-10A8E3F8F3CE}" destId="{262CB06C-8D5D-4E76-B6F7-36208EC992CA}" srcOrd="1" destOrd="0" presId="urn:microsoft.com/office/officeart/2005/8/layout/hList9"/>
    <dgm:cxn modelId="{B628F7D4-70E7-4FB1-8FCC-92E36951A964}" type="presParOf" srcId="{9C58F7AD-F417-4A33-A268-ABEBA3AE8804}" destId="{9564976C-8034-4B82-8503-62A58E6E5ACE}" srcOrd="7" destOrd="0" presId="urn:microsoft.com/office/officeart/2005/8/layout/hList9"/>
    <dgm:cxn modelId="{DC608E83-2CF8-4C6A-8078-99F50812ABE0}" type="presParOf" srcId="{9C58F7AD-F417-4A33-A268-ABEBA3AE8804}" destId="{D00FFF2B-CF55-4D71-8C3E-B7FF853B3F0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5DF894-BD14-4A7A-8232-6D7E32A1EF6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68988-314B-4E4B-BE74-4C88C3118FB0}">
      <dgm:prSet phldrT="[Text]" custT="1"/>
      <dgm:spPr/>
      <dgm:t>
        <a:bodyPr/>
        <a:lstStyle/>
        <a:p>
          <a:r>
            <a:rPr lang="en-US" sz="2400" dirty="0"/>
            <a:t>U.S. Revocable Living Trust</a:t>
          </a:r>
        </a:p>
      </dgm:t>
    </dgm:pt>
    <dgm:pt modelId="{F6B79B11-8F0E-4C3B-87DF-9BC7A1E5ED80}" type="parTrans" cxnId="{9E09958D-E968-4306-A15C-57E786994E63}">
      <dgm:prSet/>
      <dgm:spPr/>
      <dgm:t>
        <a:bodyPr/>
        <a:lstStyle/>
        <a:p>
          <a:endParaRPr lang="en-US"/>
        </a:p>
      </dgm:t>
    </dgm:pt>
    <dgm:pt modelId="{1FB440FA-2317-45A9-93C5-2257BCA842F2}" type="sibTrans" cxnId="{9E09958D-E968-4306-A15C-57E786994E63}">
      <dgm:prSet/>
      <dgm:spPr/>
      <dgm:t>
        <a:bodyPr/>
        <a:lstStyle/>
        <a:p>
          <a:endParaRPr lang="en-US"/>
        </a:p>
      </dgm:t>
    </dgm:pt>
    <dgm:pt modelId="{6D3119C3-B6BC-493B-AD51-DDB16B99F169}">
      <dgm:prSet phldrT="[Text]" custT="1"/>
      <dgm:spPr/>
      <dgm:t>
        <a:bodyPr/>
        <a:lstStyle/>
        <a:p>
          <a:r>
            <a:rPr lang="en-US" sz="2400" b="1" dirty="0"/>
            <a:t>U.S. Grantor</a:t>
          </a:r>
        </a:p>
      </dgm:t>
    </dgm:pt>
    <dgm:pt modelId="{93BB9850-DFC1-4A39-9BAE-290972BF8BA6}" type="parTrans" cxnId="{3C45F3EB-7D5B-4659-91FF-E1672BE9D4BC}">
      <dgm:prSet/>
      <dgm:spPr/>
      <dgm:t>
        <a:bodyPr/>
        <a:lstStyle/>
        <a:p>
          <a:endParaRPr lang="en-US"/>
        </a:p>
      </dgm:t>
    </dgm:pt>
    <dgm:pt modelId="{C1CC2057-DCBC-44AF-83FA-9174B8BA363D}" type="sibTrans" cxnId="{3C45F3EB-7D5B-4659-91FF-E1672BE9D4BC}">
      <dgm:prSet/>
      <dgm:spPr/>
      <dgm:t>
        <a:bodyPr/>
        <a:lstStyle/>
        <a:p>
          <a:endParaRPr lang="en-US"/>
        </a:p>
      </dgm:t>
    </dgm:pt>
    <dgm:pt modelId="{FE62BB64-46AF-4459-8B6E-D1B32C9F1A07}">
      <dgm:prSet phldrT="[Text]" custT="1"/>
      <dgm:spPr/>
      <dgm:t>
        <a:bodyPr/>
        <a:lstStyle/>
        <a:p>
          <a:r>
            <a:rPr lang="en-US" sz="2400" b="1" dirty="0"/>
            <a:t>U.S. Trustee</a:t>
          </a:r>
        </a:p>
      </dgm:t>
    </dgm:pt>
    <dgm:pt modelId="{4C7B3C1A-85E3-4272-88EE-F0FB3798A4E6}" type="parTrans" cxnId="{E63C2C98-E5F3-492B-B2E8-6E433C87A390}">
      <dgm:prSet/>
      <dgm:spPr/>
      <dgm:t>
        <a:bodyPr/>
        <a:lstStyle/>
        <a:p>
          <a:endParaRPr lang="en-US"/>
        </a:p>
      </dgm:t>
    </dgm:pt>
    <dgm:pt modelId="{B812761D-1F85-46F0-B482-0A0441D085C0}" type="sibTrans" cxnId="{E63C2C98-E5F3-492B-B2E8-6E433C87A390}">
      <dgm:prSet/>
      <dgm:spPr/>
      <dgm:t>
        <a:bodyPr/>
        <a:lstStyle/>
        <a:p>
          <a:endParaRPr lang="en-US"/>
        </a:p>
      </dgm:t>
    </dgm:pt>
    <dgm:pt modelId="{089160FD-7778-467A-B7A2-F1129FA0963C}">
      <dgm:prSet phldrT="[Text]" custT="1"/>
      <dgm:spPr/>
      <dgm:t>
        <a:bodyPr/>
        <a:lstStyle/>
        <a:p>
          <a:r>
            <a:rPr lang="en-US" sz="2400" dirty="0"/>
            <a:t>Death of U.S.  Grantor/Trustee</a:t>
          </a:r>
        </a:p>
      </dgm:t>
    </dgm:pt>
    <dgm:pt modelId="{6FCFABBF-880A-46B9-B86B-554F021E9505}" type="parTrans" cxnId="{2C61365B-DCF2-44FD-942A-AFA175CE6BA1}">
      <dgm:prSet/>
      <dgm:spPr/>
      <dgm:t>
        <a:bodyPr/>
        <a:lstStyle/>
        <a:p>
          <a:endParaRPr lang="en-US"/>
        </a:p>
      </dgm:t>
    </dgm:pt>
    <dgm:pt modelId="{6AF2A375-105A-4CC6-9335-68F597B2CDE4}" type="sibTrans" cxnId="{2C61365B-DCF2-44FD-942A-AFA175CE6BA1}">
      <dgm:prSet/>
      <dgm:spPr/>
      <dgm:t>
        <a:bodyPr/>
        <a:lstStyle/>
        <a:p>
          <a:endParaRPr lang="en-US"/>
        </a:p>
      </dgm:t>
    </dgm:pt>
    <dgm:pt modelId="{D050E0E3-B696-47F5-8C1B-F98DD31C03ED}">
      <dgm:prSet phldrT="[Text]" custT="1"/>
      <dgm:spPr/>
      <dgm:t>
        <a:bodyPr/>
        <a:lstStyle/>
        <a:p>
          <a:r>
            <a:rPr lang="en-US" sz="2400" b="1" dirty="0"/>
            <a:t>Non-U.S. Successor Trustee</a:t>
          </a:r>
        </a:p>
      </dgm:t>
    </dgm:pt>
    <dgm:pt modelId="{24A6F089-6CEC-46D1-B032-A5C0E3BC0B6A}" type="parTrans" cxnId="{1C171386-0291-49CD-AA5D-E80BA336D46D}">
      <dgm:prSet/>
      <dgm:spPr/>
      <dgm:t>
        <a:bodyPr/>
        <a:lstStyle/>
        <a:p>
          <a:endParaRPr lang="en-US"/>
        </a:p>
      </dgm:t>
    </dgm:pt>
    <dgm:pt modelId="{7D1761E5-249F-45D3-8519-F237B2E11E1F}" type="sibTrans" cxnId="{1C171386-0291-49CD-AA5D-E80BA336D46D}">
      <dgm:prSet/>
      <dgm:spPr/>
      <dgm:t>
        <a:bodyPr/>
        <a:lstStyle/>
        <a:p>
          <a:endParaRPr lang="en-US"/>
        </a:p>
      </dgm:t>
    </dgm:pt>
    <dgm:pt modelId="{60013153-F270-4B1B-8DCA-CC079D792DFD}">
      <dgm:prSet phldrT="[Text]" custT="1"/>
      <dgm:spPr/>
      <dgm:t>
        <a:bodyPr/>
        <a:lstStyle/>
        <a:p>
          <a:r>
            <a:rPr lang="en-US" sz="2400" b="1" dirty="0"/>
            <a:t>U.S. Beneficiaries</a:t>
          </a:r>
        </a:p>
      </dgm:t>
    </dgm:pt>
    <dgm:pt modelId="{F13A4BBF-1DB3-4446-B72D-285616AC01F6}" type="parTrans" cxnId="{A6154FBA-E75E-4323-85E3-E42CF710DFE8}">
      <dgm:prSet/>
      <dgm:spPr/>
      <dgm:t>
        <a:bodyPr/>
        <a:lstStyle/>
        <a:p>
          <a:endParaRPr lang="en-US"/>
        </a:p>
      </dgm:t>
    </dgm:pt>
    <dgm:pt modelId="{76269965-FCFB-46E6-A8C8-F48F8026BDD2}" type="sibTrans" cxnId="{A6154FBA-E75E-4323-85E3-E42CF710DFE8}">
      <dgm:prSet/>
      <dgm:spPr/>
      <dgm:t>
        <a:bodyPr/>
        <a:lstStyle/>
        <a:p>
          <a:endParaRPr lang="en-US"/>
        </a:p>
      </dgm:t>
    </dgm:pt>
    <dgm:pt modelId="{054EBD11-1885-4A3D-A8EB-1FA992F58FB0}">
      <dgm:prSet phldrT="[Text]" custT="1"/>
      <dgm:spPr/>
      <dgm:t>
        <a:bodyPr/>
        <a:lstStyle/>
        <a:p>
          <a:r>
            <a:rPr lang="en-US" sz="2400" b="1" dirty="0"/>
            <a:t>U.S. Beneficiary</a:t>
          </a:r>
        </a:p>
      </dgm:t>
    </dgm:pt>
    <dgm:pt modelId="{73DD1680-A5B3-4915-8F55-0D2C6D6547C8}" type="parTrans" cxnId="{DD31E7D0-790D-46C6-B8FA-9E7B532AFFA7}">
      <dgm:prSet/>
      <dgm:spPr/>
      <dgm:t>
        <a:bodyPr/>
        <a:lstStyle/>
        <a:p>
          <a:endParaRPr lang="en-US"/>
        </a:p>
      </dgm:t>
    </dgm:pt>
    <dgm:pt modelId="{77670424-54EB-4969-9F30-EAD0A2FF9C68}" type="sibTrans" cxnId="{DD31E7D0-790D-46C6-B8FA-9E7B532AFFA7}">
      <dgm:prSet/>
      <dgm:spPr/>
      <dgm:t>
        <a:bodyPr/>
        <a:lstStyle/>
        <a:p>
          <a:endParaRPr lang="en-US"/>
        </a:p>
      </dgm:t>
    </dgm:pt>
    <dgm:pt modelId="{02E01880-7C41-4E26-B134-F8F5570B1340}">
      <dgm:prSet phldrT="[Text]" custT="1"/>
      <dgm:spPr/>
      <dgm:t>
        <a:bodyPr/>
        <a:lstStyle/>
        <a:p>
          <a:r>
            <a:rPr lang="en-US" sz="2400" dirty="0"/>
            <a:t>Foreign Non-Grantor Trust</a:t>
          </a:r>
        </a:p>
      </dgm:t>
    </dgm:pt>
    <dgm:pt modelId="{179F2F59-C5B1-4750-9905-C9136228D060}" type="sibTrans" cxnId="{616A18BD-5C29-4841-A684-AECCB53F70F1}">
      <dgm:prSet/>
      <dgm:spPr/>
      <dgm:t>
        <a:bodyPr/>
        <a:lstStyle/>
        <a:p>
          <a:endParaRPr lang="en-US"/>
        </a:p>
      </dgm:t>
    </dgm:pt>
    <dgm:pt modelId="{D2683D9A-29BD-4262-BB94-96C73AE862C4}" type="parTrans" cxnId="{616A18BD-5C29-4841-A684-AECCB53F70F1}">
      <dgm:prSet/>
      <dgm:spPr/>
      <dgm:t>
        <a:bodyPr/>
        <a:lstStyle/>
        <a:p>
          <a:endParaRPr lang="en-US"/>
        </a:p>
      </dgm:t>
    </dgm:pt>
    <dgm:pt modelId="{4E99F638-25B3-4BDE-9299-26E840AFB6E7}">
      <dgm:prSet phldrT="[Text]" custT="1"/>
      <dgm:spPr/>
      <dgm:t>
        <a:bodyPr/>
        <a:lstStyle/>
        <a:p>
          <a:r>
            <a:rPr lang="en-US" sz="2400" b="1" dirty="0"/>
            <a:t>Capital Gains Tax</a:t>
          </a:r>
        </a:p>
      </dgm:t>
    </dgm:pt>
    <dgm:pt modelId="{3F7E570F-4D0C-4932-AEC1-E3C21F2DE378}" type="sibTrans" cxnId="{41A47563-2E1B-46FF-AB01-B9605C2AEA25}">
      <dgm:prSet/>
      <dgm:spPr/>
      <dgm:t>
        <a:bodyPr/>
        <a:lstStyle/>
        <a:p>
          <a:endParaRPr lang="en-US"/>
        </a:p>
      </dgm:t>
    </dgm:pt>
    <dgm:pt modelId="{C743DD38-90F4-4FCC-B25D-F3DBC267CC43}" type="parTrans" cxnId="{41A47563-2E1B-46FF-AB01-B9605C2AEA25}">
      <dgm:prSet/>
      <dgm:spPr/>
      <dgm:t>
        <a:bodyPr/>
        <a:lstStyle/>
        <a:p>
          <a:endParaRPr lang="en-US"/>
        </a:p>
      </dgm:t>
    </dgm:pt>
    <dgm:pt modelId="{033CBBCA-B9CF-4140-BE79-D903B3F4D7BA}">
      <dgm:prSet phldrT="[Text]" custT="1"/>
      <dgm:spPr/>
      <dgm:t>
        <a:bodyPr/>
        <a:lstStyle/>
        <a:p>
          <a:r>
            <a:rPr lang="en-US" sz="2400" b="1" dirty="0"/>
            <a:t>Reporting by U.S. Beneficiaries</a:t>
          </a:r>
        </a:p>
      </dgm:t>
    </dgm:pt>
    <dgm:pt modelId="{6D8714B0-2992-40FA-AF12-38CDD1BB8D68}" type="sibTrans" cxnId="{C8FD7C50-8615-4026-AC67-56EFD9E4DBA8}">
      <dgm:prSet/>
      <dgm:spPr/>
      <dgm:t>
        <a:bodyPr/>
        <a:lstStyle/>
        <a:p>
          <a:endParaRPr lang="en-US"/>
        </a:p>
      </dgm:t>
    </dgm:pt>
    <dgm:pt modelId="{28DF3B6C-597F-4C54-8139-A5ADCC3EC8B3}" type="parTrans" cxnId="{C8FD7C50-8615-4026-AC67-56EFD9E4DBA8}">
      <dgm:prSet/>
      <dgm:spPr/>
      <dgm:t>
        <a:bodyPr/>
        <a:lstStyle/>
        <a:p>
          <a:endParaRPr lang="en-US"/>
        </a:p>
      </dgm:t>
    </dgm:pt>
    <dgm:pt modelId="{8C9933FF-6926-4C7F-9346-9494F9D8237E}">
      <dgm:prSet phldrT="[Text]" custT="1"/>
      <dgm:spPr/>
      <dgm:t>
        <a:bodyPr/>
        <a:lstStyle/>
        <a:p>
          <a:r>
            <a:rPr lang="en-US" sz="2400" b="1" dirty="0"/>
            <a:t>Harsh tax regime for U.S. beneficiaries</a:t>
          </a:r>
        </a:p>
      </dgm:t>
    </dgm:pt>
    <dgm:pt modelId="{719C0832-F50B-46BC-B8E5-911CD2827655}" type="parTrans" cxnId="{C2A8C66F-15FF-4811-A4B3-48DC47F0BB3C}">
      <dgm:prSet/>
      <dgm:spPr/>
      <dgm:t>
        <a:bodyPr/>
        <a:lstStyle/>
        <a:p>
          <a:endParaRPr lang="en-US"/>
        </a:p>
      </dgm:t>
    </dgm:pt>
    <dgm:pt modelId="{83FD2146-5052-473F-AD3E-7E8A4D266167}" type="sibTrans" cxnId="{C2A8C66F-15FF-4811-A4B3-48DC47F0BB3C}">
      <dgm:prSet/>
      <dgm:spPr/>
      <dgm:t>
        <a:bodyPr/>
        <a:lstStyle/>
        <a:p>
          <a:endParaRPr lang="en-US"/>
        </a:p>
      </dgm:t>
    </dgm:pt>
    <dgm:pt modelId="{85FBC7A9-53AC-48B5-885B-22586521D96E}" type="pres">
      <dgm:prSet presAssocID="{FD5DF894-BD14-4A7A-8232-6D7E32A1EF6C}" presName="Name0" presStyleCnt="0">
        <dgm:presLayoutVars>
          <dgm:dir/>
          <dgm:animLvl val="lvl"/>
          <dgm:resizeHandles val="exact"/>
        </dgm:presLayoutVars>
      </dgm:prSet>
      <dgm:spPr/>
    </dgm:pt>
    <dgm:pt modelId="{ECDDD1EB-FA46-4C24-B6EF-DEAAE6F0EE7D}" type="pres">
      <dgm:prSet presAssocID="{FD5DF894-BD14-4A7A-8232-6D7E32A1EF6C}" presName="tSp" presStyleCnt="0"/>
      <dgm:spPr/>
    </dgm:pt>
    <dgm:pt modelId="{1C7CC4CF-B23B-4497-9BA6-8FE4FAEB8D06}" type="pres">
      <dgm:prSet presAssocID="{FD5DF894-BD14-4A7A-8232-6D7E32A1EF6C}" presName="bSp" presStyleCnt="0"/>
      <dgm:spPr/>
    </dgm:pt>
    <dgm:pt modelId="{3C31A1A9-0CDE-42FB-B062-C6C32922263E}" type="pres">
      <dgm:prSet presAssocID="{FD5DF894-BD14-4A7A-8232-6D7E32A1EF6C}" presName="process" presStyleCnt="0"/>
      <dgm:spPr/>
    </dgm:pt>
    <dgm:pt modelId="{6CB90184-FA80-4831-A441-FA4EBF0BF0D9}" type="pres">
      <dgm:prSet presAssocID="{0F368988-314B-4E4B-BE74-4C88C3118FB0}" presName="composite1" presStyleCnt="0"/>
      <dgm:spPr/>
    </dgm:pt>
    <dgm:pt modelId="{FCE54371-9872-4761-B229-E397FF768EA6}" type="pres">
      <dgm:prSet presAssocID="{0F368988-314B-4E4B-BE74-4C88C3118FB0}" presName="dummyNode1" presStyleLbl="node1" presStyleIdx="0" presStyleCnt="3"/>
      <dgm:spPr/>
    </dgm:pt>
    <dgm:pt modelId="{4B81DD99-F4D6-42C2-B1DF-6D6BF7AA355D}" type="pres">
      <dgm:prSet presAssocID="{0F368988-314B-4E4B-BE74-4C88C3118FB0}" presName="childNode1" presStyleLbl="bgAcc1" presStyleIdx="0" presStyleCnt="3" custScaleX="160938" custLinFactNeighborX="331" custLinFactNeighborY="-15246">
        <dgm:presLayoutVars>
          <dgm:bulletEnabled val="1"/>
        </dgm:presLayoutVars>
      </dgm:prSet>
      <dgm:spPr/>
    </dgm:pt>
    <dgm:pt modelId="{EBF2B79C-21D5-40AB-A6B8-C2468CD17023}" type="pres">
      <dgm:prSet presAssocID="{0F368988-314B-4E4B-BE74-4C88C3118FB0}" presName="childNode1tx" presStyleLbl="bgAcc1" presStyleIdx="0" presStyleCnt="3">
        <dgm:presLayoutVars>
          <dgm:bulletEnabled val="1"/>
        </dgm:presLayoutVars>
      </dgm:prSet>
      <dgm:spPr/>
    </dgm:pt>
    <dgm:pt modelId="{ECB370F7-D968-4234-AC9C-35B1931A025C}" type="pres">
      <dgm:prSet presAssocID="{0F368988-314B-4E4B-BE74-4C88C3118FB0}" presName="parentNode1" presStyleLbl="node1" presStyleIdx="0" presStyleCnt="3" custScaleX="118029" custScaleY="157200" custLinFactNeighborX="-17637" custLinFactNeighborY="45551">
        <dgm:presLayoutVars>
          <dgm:chMax val="1"/>
          <dgm:bulletEnabled val="1"/>
        </dgm:presLayoutVars>
      </dgm:prSet>
      <dgm:spPr/>
    </dgm:pt>
    <dgm:pt modelId="{DF8D169F-477D-47D1-8998-D39D0AD5EC43}" type="pres">
      <dgm:prSet presAssocID="{0F368988-314B-4E4B-BE74-4C88C3118FB0}" presName="connSite1" presStyleCnt="0"/>
      <dgm:spPr/>
    </dgm:pt>
    <dgm:pt modelId="{7F6A0647-2532-474F-AC20-7CB61997324D}" type="pres">
      <dgm:prSet presAssocID="{1FB440FA-2317-45A9-93C5-2257BCA842F2}" presName="Name9" presStyleLbl="sibTrans2D1" presStyleIdx="0" presStyleCnt="2" custLinFactNeighborX="11569" custLinFactNeighborY="-10707"/>
      <dgm:spPr/>
    </dgm:pt>
    <dgm:pt modelId="{EDFEEBA2-FCAB-49F9-B6AB-C39DA63C05CD}" type="pres">
      <dgm:prSet presAssocID="{089160FD-7778-467A-B7A2-F1129FA0963C}" presName="composite2" presStyleCnt="0"/>
      <dgm:spPr/>
    </dgm:pt>
    <dgm:pt modelId="{667DC4F4-D79D-4DE9-A20A-ACACD64CC17C}" type="pres">
      <dgm:prSet presAssocID="{089160FD-7778-467A-B7A2-F1129FA0963C}" presName="dummyNode2" presStyleLbl="node1" presStyleIdx="0" presStyleCnt="3"/>
      <dgm:spPr/>
    </dgm:pt>
    <dgm:pt modelId="{97A7B810-8D6A-4281-8139-44A7C2940389}" type="pres">
      <dgm:prSet presAssocID="{089160FD-7778-467A-B7A2-F1129FA0963C}" presName="childNode2" presStyleLbl="bgAcc1" presStyleIdx="1" presStyleCnt="3" custScaleX="194172" custScaleY="110387" custLinFactNeighborX="-203" custLinFactNeighborY="23228">
        <dgm:presLayoutVars>
          <dgm:bulletEnabled val="1"/>
        </dgm:presLayoutVars>
      </dgm:prSet>
      <dgm:spPr/>
    </dgm:pt>
    <dgm:pt modelId="{D520A709-7DD9-49F4-99A0-029EF3E7F57F}" type="pres">
      <dgm:prSet presAssocID="{089160FD-7778-467A-B7A2-F1129FA0963C}" presName="childNode2tx" presStyleLbl="bgAcc1" presStyleIdx="1" presStyleCnt="3">
        <dgm:presLayoutVars>
          <dgm:bulletEnabled val="1"/>
        </dgm:presLayoutVars>
      </dgm:prSet>
      <dgm:spPr/>
    </dgm:pt>
    <dgm:pt modelId="{45DBEAFF-BF2D-4927-9129-5181CF3203F6}" type="pres">
      <dgm:prSet presAssocID="{089160FD-7778-467A-B7A2-F1129FA0963C}" presName="parentNode2" presStyleLbl="node1" presStyleIdx="1" presStyleCnt="3" custScaleX="156258" custScaleY="170209" custLinFactNeighborX="-14677" custLinFactNeighborY="-16902">
        <dgm:presLayoutVars>
          <dgm:chMax val="0"/>
          <dgm:bulletEnabled val="1"/>
        </dgm:presLayoutVars>
      </dgm:prSet>
      <dgm:spPr/>
    </dgm:pt>
    <dgm:pt modelId="{DDF72B3B-BE1C-4FD2-8A57-F17DB12ECB3D}" type="pres">
      <dgm:prSet presAssocID="{089160FD-7778-467A-B7A2-F1129FA0963C}" presName="connSite2" presStyleCnt="0"/>
      <dgm:spPr/>
    </dgm:pt>
    <dgm:pt modelId="{F1779A65-8718-4133-9D09-F78A562D8929}" type="pres">
      <dgm:prSet presAssocID="{6AF2A375-105A-4CC6-9335-68F597B2CDE4}" presName="Name18" presStyleLbl="sibTrans2D1" presStyleIdx="1" presStyleCnt="2" custLinFactNeighborX="15227" custLinFactNeighborY="12556"/>
      <dgm:spPr/>
    </dgm:pt>
    <dgm:pt modelId="{8E87AC56-1A4C-4D88-BC10-C5DA4C14294E}" type="pres">
      <dgm:prSet presAssocID="{02E01880-7C41-4E26-B134-F8F5570B1340}" presName="composite1" presStyleCnt="0"/>
      <dgm:spPr/>
    </dgm:pt>
    <dgm:pt modelId="{AF95D38B-0D71-4B8D-AA97-0412978CDBCB}" type="pres">
      <dgm:prSet presAssocID="{02E01880-7C41-4E26-B134-F8F5570B1340}" presName="dummyNode1" presStyleLbl="node1" presStyleIdx="1" presStyleCnt="3"/>
      <dgm:spPr/>
    </dgm:pt>
    <dgm:pt modelId="{170DF21D-66E4-4FBB-816F-CDCCD2AAEE4E}" type="pres">
      <dgm:prSet presAssocID="{02E01880-7C41-4E26-B134-F8F5570B1340}" presName="childNode1" presStyleLbl="bgAcc1" presStyleIdx="2" presStyleCnt="3" custScaleX="203855" custScaleY="144548" custLinFactNeighborX="-8200" custLinFactNeighborY="-32144">
        <dgm:presLayoutVars>
          <dgm:bulletEnabled val="1"/>
        </dgm:presLayoutVars>
      </dgm:prSet>
      <dgm:spPr/>
    </dgm:pt>
    <dgm:pt modelId="{5CE5A633-394A-496E-873B-0D4746CCC5CF}" type="pres">
      <dgm:prSet presAssocID="{02E01880-7C41-4E26-B134-F8F5570B1340}" presName="childNode1tx" presStyleLbl="bgAcc1" presStyleIdx="2" presStyleCnt="3">
        <dgm:presLayoutVars>
          <dgm:bulletEnabled val="1"/>
        </dgm:presLayoutVars>
      </dgm:prSet>
      <dgm:spPr/>
    </dgm:pt>
    <dgm:pt modelId="{D127ED18-B960-417A-BC6D-BA55DF88C0DE}" type="pres">
      <dgm:prSet presAssocID="{02E01880-7C41-4E26-B134-F8F5570B1340}" presName="parentNode1" presStyleLbl="node1" presStyleIdx="2" presStyleCnt="3" custScaleX="148337" custScaleY="176933" custLinFactNeighborX="-25192" custLinFactNeighborY="62300">
        <dgm:presLayoutVars>
          <dgm:chMax val="1"/>
          <dgm:bulletEnabled val="1"/>
        </dgm:presLayoutVars>
      </dgm:prSet>
      <dgm:spPr/>
    </dgm:pt>
    <dgm:pt modelId="{6448B7F5-B61A-451F-8CD3-2C51A0EC7FDB}" type="pres">
      <dgm:prSet presAssocID="{02E01880-7C41-4E26-B134-F8F5570B1340}" presName="connSite1" presStyleCnt="0"/>
      <dgm:spPr/>
    </dgm:pt>
  </dgm:ptLst>
  <dgm:cxnLst>
    <dgm:cxn modelId="{B47EAD06-7763-4BB2-A4DA-EE36B5B4C289}" type="presOf" srcId="{089160FD-7778-467A-B7A2-F1129FA0963C}" destId="{45DBEAFF-BF2D-4927-9129-5181CF3203F6}" srcOrd="0" destOrd="0" presId="urn:microsoft.com/office/officeart/2005/8/layout/hProcess4"/>
    <dgm:cxn modelId="{8F5A440D-F96C-4C4F-9FDD-AF51147DD51A}" type="presOf" srcId="{054EBD11-1885-4A3D-A8EB-1FA992F58FB0}" destId="{EBF2B79C-21D5-40AB-A6B8-C2468CD17023}" srcOrd="1" destOrd="2" presId="urn:microsoft.com/office/officeart/2005/8/layout/hProcess4"/>
    <dgm:cxn modelId="{D9FC1D1C-EA9F-45F9-ACDB-DB8D19230F18}" type="presOf" srcId="{0F368988-314B-4E4B-BE74-4C88C3118FB0}" destId="{ECB370F7-D968-4234-AC9C-35B1931A025C}" srcOrd="0" destOrd="0" presId="urn:microsoft.com/office/officeart/2005/8/layout/hProcess4"/>
    <dgm:cxn modelId="{2C61365B-DCF2-44FD-942A-AFA175CE6BA1}" srcId="{FD5DF894-BD14-4A7A-8232-6D7E32A1EF6C}" destId="{089160FD-7778-467A-B7A2-F1129FA0963C}" srcOrd="1" destOrd="0" parTransId="{6FCFABBF-880A-46B9-B86B-554F021E9505}" sibTransId="{6AF2A375-105A-4CC6-9335-68F597B2CDE4}"/>
    <dgm:cxn modelId="{41A47563-2E1B-46FF-AB01-B9605C2AEA25}" srcId="{02E01880-7C41-4E26-B134-F8F5570B1340}" destId="{4E99F638-25B3-4BDE-9299-26E840AFB6E7}" srcOrd="0" destOrd="0" parTransId="{C743DD38-90F4-4FCC-B25D-F3DBC267CC43}" sibTransId="{3F7E570F-4D0C-4932-AEC1-E3C21F2DE378}"/>
    <dgm:cxn modelId="{4B44D948-5253-4CC6-B8C6-0306CB07B2C5}" type="presOf" srcId="{8C9933FF-6926-4C7F-9346-9494F9D8237E}" destId="{170DF21D-66E4-4FBB-816F-CDCCD2AAEE4E}" srcOrd="0" destOrd="1" presId="urn:microsoft.com/office/officeart/2005/8/layout/hProcess4"/>
    <dgm:cxn modelId="{A55B6D6B-AA75-4CC9-8FA4-A0C4D45E4727}" type="presOf" srcId="{1FB440FA-2317-45A9-93C5-2257BCA842F2}" destId="{7F6A0647-2532-474F-AC20-7CB61997324D}" srcOrd="0" destOrd="0" presId="urn:microsoft.com/office/officeart/2005/8/layout/hProcess4"/>
    <dgm:cxn modelId="{C2A8C66F-15FF-4811-A4B3-48DC47F0BB3C}" srcId="{02E01880-7C41-4E26-B134-F8F5570B1340}" destId="{8C9933FF-6926-4C7F-9346-9494F9D8237E}" srcOrd="1" destOrd="0" parTransId="{719C0832-F50B-46BC-B8E5-911CD2827655}" sibTransId="{83FD2146-5052-473F-AD3E-7E8A4D266167}"/>
    <dgm:cxn modelId="{C8FD7C50-8615-4026-AC67-56EFD9E4DBA8}" srcId="{02E01880-7C41-4E26-B134-F8F5570B1340}" destId="{033CBBCA-B9CF-4140-BE79-D903B3F4D7BA}" srcOrd="2" destOrd="0" parTransId="{28DF3B6C-597F-4C54-8139-A5ADCC3EC8B3}" sibTransId="{6D8714B0-2992-40FA-AF12-38CDD1BB8D68}"/>
    <dgm:cxn modelId="{DBB51056-A062-42D7-806B-583270B6ADBB}" type="presOf" srcId="{FE62BB64-46AF-4459-8B6E-D1B32C9F1A07}" destId="{4B81DD99-F4D6-42C2-B1DF-6D6BF7AA355D}" srcOrd="0" destOrd="1" presId="urn:microsoft.com/office/officeart/2005/8/layout/hProcess4"/>
    <dgm:cxn modelId="{708B7F76-D15E-4150-ADEA-092C093277EB}" type="presOf" srcId="{6D3119C3-B6BC-493B-AD51-DDB16B99F169}" destId="{EBF2B79C-21D5-40AB-A6B8-C2468CD17023}" srcOrd="1" destOrd="0" presId="urn:microsoft.com/office/officeart/2005/8/layout/hProcess4"/>
    <dgm:cxn modelId="{1C171386-0291-49CD-AA5D-E80BA336D46D}" srcId="{089160FD-7778-467A-B7A2-F1129FA0963C}" destId="{D050E0E3-B696-47F5-8C1B-F98DD31C03ED}" srcOrd="0" destOrd="0" parTransId="{24A6F089-6CEC-46D1-B032-A5C0E3BC0B6A}" sibTransId="{7D1761E5-249F-45D3-8519-F237B2E11E1F}"/>
    <dgm:cxn modelId="{5A344288-60A3-4476-A3B1-B3E47EF0E11B}" type="presOf" srcId="{8C9933FF-6926-4C7F-9346-9494F9D8237E}" destId="{5CE5A633-394A-496E-873B-0D4746CCC5CF}" srcOrd="1" destOrd="1" presId="urn:microsoft.com/office/officeart/2005/8/layout/hProcess4"/>
    <dgm:cxn modelId="{C079A889-1277-4B46-8ABF-F16DFD86E8C3}" type="presOf" srcId="{FE62BB64-46AF-4459-8B6E-D1B32C9F1A07}" destId="{EBF2B79C-21D5-40AB-A6B8-C2468CD17023}" srcOrd="1" destOrd="1" presId="urn:microsoft.com/office/officeart/2005/8/layout/hProcess4"/>
    <dgm:cxn modelId="{78C5FE89-B063-405F-BFBA-B17F0C49CF4C}" type="presOf" srcId="{02E01880-7C41-4E26-B134-F8F5570B1340}" destId="{D127ED18-B960-417A-BC6D-BA55DF88C0DE}" srcOrd="0" destOrd="0" presId="urn:microsoft.com/office/officeart/2005/8/layout/hProcess4"/>
    <dgm:cxn modelId="{9E09958D-E968-4306-A15C-57E786994E63}" srcId="{FD5DF894-BD14-4A7A-8232-6D7E32A1EF6C}" destId="{0F368988-314B-4E4B-BE74-4C88C3118FB0}" srcOrd="0" destOrd="0" parTransId="{F6B79B11-8F0E-4C3B-87DF-9BC7A1E5ED80}" sibTransId="{1FB440FA-2317-45A9-93C5-2257BCA842F2}"/>
    <dgm:cxn modelId="{8A68E993-343B-460A-8364-362866F63753}" type="presOf" srcId="{60013153-F270-4B1B-8DCA-CC079D792DFD}" destId="{D520A709-7DD9-49F4-99A0-029EF3E7F57F}" srcOrd="1" destOrd="1" presId="urn:microsoft.com/office/officeart/2005/8/layout/hProcess4"/>
    <dgm:cxn modelId="{E63C2C98-E5F3-492B-B2E8-6E433C87A390}" srcId="{0F368988-314B-4E4B-BE74-4C88C3118FB0}" destId="{FE62BB64-46AF-4459-8B6E-D1B32C9F1A07}" srcOrd="1" destOrd="0" parTransId="{4C7B3C1A-85E3-4272-88EE-F0FB3798A4E6}" sibTransId="{B812761D-1F85-46F0-B482-0A0441D085C0}"/>
    <dgm:cxn modelId="{7D8D26AE-127E-47A7-A637-6B3795959C54}" type="presOf" srcId="{6D3119C3-B6BC-493B-AD51-DDB16B99F169}" destId="{4B81DD99-F4D6-42C2-B1DF-6D6BF7AA355D}" srcOrd="0" destOrd="0" presId="urn:microsoft.com/office/officeart/2005/8/layout/hProcess4"/>
    <dgm:cxn modelId="{B781B7B6-CC10-41F2-A76A-1AF6EF95FAA3}" type="presOf" srcId="{60013153-F270-4B1B-8DCA-CC079D792DFD}" destId="{97A7B810-8D6A-4281-8139-44A7C2940389}" srcOrd="0" destOrd="1" presId="urn:microsoft.com/office/officeart/2005/8/layout/hProcess4"/>
    <dgm:cxn modelId="{1A2C1BB9-4A6A-498D-9A84-CE265718F31E}" type="presOf" srcId="{033CBBCA-B9CF-4140-BE79-D903B3F4D7BA}" destId="{170DF21D-66E4-4FBB-816F-CDCCD2AAEE4E}" srcOrd="0" destOrd="2" presId="urn:microsoft.com/office/officeart/2005/8/layout/hProcess4"/>
    <dgm:cxn modelId="{A6154FBA-E75E-4323-85E3-E42CF710DFE8}" srcId="{089160FD-7778-467A-B7A2-F1129FA0963C}" destId="{60013153-F270-4B1B-8DCA-CC079D792DFD}" srcOrd="1" destOrd="0" parTransId="{F13A4BBF-1DB3-4446-B72D-285616AC01F6}" sibTransId="{76269965-FCFB-46E6-A8C8-F48F8026BDD2}"/>
    <dgm:cxn modelId="{616A18BD-5C29-4841-A684-AECCB53F70F1}" srcId="{FD5DF894-BD14-4A7A-8232-6D7E32A1EF6C}" destId="{02E01880-7C41-4E26-B134-F8F5570B1340}" srcOrd="2" destOrd="0" parTransId="{D2683D9A-29BD-4262-BB94-96C73AE862C4}" sibTransId="{179F2F59-C5B1-4750-9905-C9136228D060}"/>
    <dgm:cxn modelId="{1A6C53BF-3785-4009-8855-03D43AE77C94}" type="presOf" srcId="{6AF2A375-105A-4CC6-9335-68F597B2CDE4}" destId="{F1779A65-8718-4133-9D09-F78A562D8929}" srcOrd="0" destOrd="0" presId="urn:microsoft.com/office/officeart/2005/8/layout/hProcess4"/>
    <dgm:cxn modelId="{4B924CC1-F10C-42E2-8FA0-0710A2E65527}" type="presOf" srcId="{033CBBCA-B9CF-4140-BE79-D903B3F4D7BA}" destId="{5CE5A633-394A-496E-873B-0D4746CCC5CF}" srcOrd="1" destOrd="2" presId="urn:microsoft.com/office/officeart/2005/8/layout/hProcess4"/>
    <dgm:cxn modelId="{DD5F27D0-A8A9-4F7E-9402-59403B49E9F0}" type="presOf" srcId="{4E99F638-25B3-4BDE-9299-26E840AFB6E7}" destId="{5CE5A633-394A-496E-873B-0D4746CCC5CF}" srcOrd="1" destOrd="0" presId="urn:microsoft.com/office/officeart/2005/8/layout/hProcess4"/>
    <dgm:cxn modelId="{DD31E7D0-790D-46C6-B8FA-9E7B532AFFA7}" srcId="{0F368988-314B-4E4B-BE74-4C88C3118FB0}" destId="{054EBD11-1885-4A3D-A8EB-1FA992F58FB0}" srcOrd="2" destOrd="0" parTransId="{73DD1680-A5B3-4915-8F55-0D2C6D6547C8}" sibTransId="{77670424-54EB-4969-9F30-EAD0A2FF9C68}"/>
    <dgm:cxn modelId="{3227F4D3-1E5A-4463-93F1-8F92CE3FBB3E}" type="presOf" srcId="{FD5DF894-BD14-4A7A-8232-6D7E32A1EF6C}" destId="{85FBC7A9-53AC-48B5-885B-22586521D96E}" srcOrd="0" destOrd="0" presId="urn:microsoft.com/office/officeart/2005/8/layout/hProcess4"/>
    <dgm:cxn modelId="{3C45F3EB-7D5B-4659-91FF-E1672BE9D4BC}" srcId="{0F368988-314B-4E4B-BE74-4C88C3118FB0}" destId="{6D3119C3-B6BC-493B-AD51-DDB16B99F169}" srcOrd="0" destOrd="0" parTransId="{93BB9850-DFC1-4A39-9BAE-290972BF8BA6}" sibTransId="{C1CC2057-DCBC-44AF-83FA-9174B8BA363D}"/>
    <dgm:cxn modelId="{A79E4EF5-5E4F-4431-A424-338ADE0C84BB}" type="presOf" srcId="{054EBD11-1885-4A3D-A8EB-1FA992F58FB0}" destId="{4B81DD99-F4D6-42C2-B1DF-6D6BF7AA355D}" srcOrd="0" destOrd="2" presId="urn:microsoft.com/office/officeart/2005/8/layout/hProcess4"/>
    <dgm:cxn modelId="{270CA6F7-B073-4638-BA57-AE3694808FC1}" type="presOf" srcId="{D050E0E3-B696-47F5-8C1B-F98DD31C03ED}" destId="{97A7B810-8D6A-4281-8139-44A7C2940389}" srcOrd="0" destOrd="0" presId="urn:microsoft.com/office/officeart/2005/8/layout/hProcess4"/>
    <dgm:cxn modelId="{AADC07F8-7C18-4F67-A1EB-732328AF4BC4}" type="presOf" srcId="{D050E0E3-B696-47F5-8C1B-F98DD31C03ED}" destId="{D520A709-7DD9-49F4-99A0-029EF3E7F57F}" srcOrd="1" destOrd="0" presId="urn:microsoft.com/office/officeart/2005/8/layout/hProcess4"/>
    <dgm:cxn modelId="{BB723DF8-DE27-450C-9ABD-9A0DDDB2FED7}" type="presOf" srcId="{4E99F638-25B3-4BDE-9299-26E840AFB6E7}" destId="{170DF21D-66E4-4FBB-816F-CDCCD2AAEE4E}" srcOrd="0" destOrd="0" presId="urn:microsoft.com/office/officeart/2005/8/layout/hProcess4"/>
    <dgm:cxn modelId="{A4012F66-3634-44FC-B8DA-A4EBB3E5043E}" type="presParOf" srcId="{85FBC7A9-53AC-48B5-885B-22586521D96E}" destId="{ECDDD1EB-FA46-4C24-B6EF-DEAAE6F0EE7D}" srcOrd="0" destOrd="0" presId="urn:microsoft.com/office/officeart/2005/8/layout/hProcess4"/>
    <dgm:cxn modelId="{877BC058-0718-47FD-BD55-D6AE28547402}" type="presParOf" srcId="{85FBC7A9-53AC-48B5-885B-22586521D96E}" destId="{1C7CC4CF-B23B-4497-9BA6-8FE4FAEB8D06}" srcOrd="1" destOrd="0" presId="urn:microsoft.com/office/officeart/2005/8/layout/hProcess4"/>
    <dgm:cxn modelId="{61361B46-F02A-41F2-810C-8D3D3F23C575}" type="presParOf" srcId="{85FBC7A9-53AC-48B5-885B-22586521D96E}" destId="{3C31A1A9-0CDE-42FB-B062-C6C32922263E}" srcOrd="2" destOrd="0" presId="urn:microsoft.com/office/officeart/2005/8/layout/hProcess4"/>
    <dgm:cxn modelId="{6C99AF0A-2424-46A2-9C93-6D7F99B926D0}" type="presParOf" srcId="{3C31A1A9-0CDE-42FB-B062-C6C32922263E}" destId="{6CB90184-FA80-4831-A441-FA4EBF0BF0D9}" srcOrd="0" destOrd="0" presId="urn:microsoft.com/office/officeart/2005/8/layout/hProcess4"/>
    <dgm:cxn modelId="{03553FC0-26B1-4359-B495-563A2C843835}" type="presParOf" srcId="{6CB90184-FA80-4831-A441-FA4EBF0BF0D9}" destId="{FCE54371-9872-4761-B229-E397FF768EA6}" srcOrd="0" destOrd="0" presId="urn:microsoft.com/office/officeart/2005/8/layout/hProcess4"/>
    <dgm:cxn modelId="{AFFE0BDB-C175-49C4-8095-47E0CC6B3D69}" type="presParOf" srcId="{6CB90184-FA80-4831-A441-FA4EBF0BF0D9}" destId="{4B81DD99-F4D6-42C2-B1DF-6D6BF7AA355D}" srcOrd="1" destOrd="0" presId="urn:microsoft.com/office/officeart/2005/8/layout/hProcess4"/>
    <dgm:cxn modelId="{736A8539-F9B2-4BAA-8506-C4709CD4D7DC}" type="presParOf" srcId="{6CB90184-FA80-4831-A441-FA4EBF0BF0D9}" destId="{EBF2B79C-21D5-40AB-A6B8-C2468CD17023}" srcOrd="2" destOrd="0" presId="urn:microsoft.com/office/officeart/2005/8/layout/hProcess4"/>
    <dgm:cxn modelId="{851D6E9E-CC4F-41F5-A774-71A22E5B57FE}" type="presParOf" srcId="{6CB90184-FA80-4831-A441-FA4EBF0BF0D9}" destId="{ECB370F7-D968-4234-AC9C-35B1931A025C}" srcOrd="3" destOrd="0" presId="urn:microsoft.com/office/officeart/2005/8/layout/hProcess4"/>
    <dgm:cxn modelId="{C76658DD-7E8A-4CC3-9A41-07B347E845BB}" type="presParOf" srcId="{6CB90184-FA80-4831-A441-FA4EBF0BF0D9}" destId="{DF8D169F-477D-47D1-8998-D39D0AD5EC43}" srcOrd="4" destOrd="0" presId="urn:microsoft.com/office/officeart/2005/8/layout/hProcess4"/>
    <dgm:cxn modelId="{DE9879AA-E49A-4978-808A-259E6B70EE4D}" type="presParOf" srcId="{3C31A1A9-0CDE-42FB-B062-C6C32922263E}" destId="{7F6A0647-2532-474F-AC20-7CB61997324D}" srcOrd="1" destOrd="0" presId="urn:microsoft.com/office/officeart/2005/8/layout/hProcess4"/>
    <dgm:cxn modelId="{EF1644CF-303D-4257-8C30-16070B35F831}" type="presParOf" srcId="{3C31A1A9-0CDE-42FB-B062-C6C32922263E}" destId="{EDFEEBA2-FCAB-49F9-B6AB-C39DA63C05CD}" srcOrd="2" destOrd="0" presId="urn:microsoft.com/office/officeart/2005/8/layout/hProcess4"/>
    <dgm:cxn modelId="{A526586A-9F45-47F7-94AF-B91D23089709}" type="presParOf" srcId="{EDFEEBA2-FCAB-49F9-B6AB-C39DA63C05CD}" destId="{667DC4F4-D79D-4DE9-A20A-ACACD64CC17C}" srcOrd="0" destOrd="0" presId="urn:microsoft.com/office/officeart/2005/8/layout/hProcess4"/>
    <dgm:cxn modelId="{33AFD86E-1316-4571-91FB-F107CAFDC064}" type="presParOf" srcId="{EDFEEBA2-FCAB-49F9-B6AB-C39DA63C05CD}" destId="{97A7B810-8D6A-4281-8139-44A7C2940389}" srcOrd="1" destOrd="0" presId="urn:microsoft.com/office/officeart/2005/8/layout/hProcess4"/>
    <dgm:cxn modelId="{FE693534-D7C1-4256-8EFC-58A5DC53FEC6}" type="presParOf" srcId="{EDFEEBA2-FCAB-49F9-B6AB-C39DA63C05CD}" destId="{D520A709-7DD9-49F4-99A0-029EF3E7F57F}" srcOrd="2" destOrd="0" presId="urn:microsoft.com/office/officeart/2005/8/layout/hProcess4"/>
    <dgm:cxn modelId="{109C6919-03D3-4A0E-9A15-AA69B296AC5D}" type="presParOf" srcId="{EDFEEBA2-FCAB-49F9-B6AB-C39DA63C05CD}" destId="{45DBEAFF-BF2D-4927-9129-5181CF3203F6}" srcOrd="3" destOrd="0" presId="urn:microsoft.com/office/officeart/2005/8/layout/hProcess4"/>
    <dgm:cxn modelId="{F197441D-7239-4D9A-BAC9-052225E4CD52}" type="presParOf" srcId="{EDFEEBA2-FCAB-49F9-B6AB-C39DA63C05CD}" destId="{DDF72B3B-BE1C-4FD2-8A57-F17DB12ECB3D}" srcOrd="4" destOrd="0" presId="urn:microsoft.com/office/officeart/2005/8/layout/hProcess4"/>
    <dgm:cxn modelId="{EC930723-AE4C-4E19-9EE6-BE9869050E0B}" type="presParOf" srcId="{3C31A1A9-0CDE-42FB-B062-C6C32922263E}" destId="{F1779A65-8718-4133-9D09-F78A562D8929}" srcOrd="3" destOrd="0" presId="urn:microsoft.com/office/officeart/2005/8/layout/hProcess4"/>
    <dgm:cxn modelId="{7EF3660B-577E-4207-B940-C321B73E88D1}" type="presParOf" srcId="{3C31A1A9-0CDE-42FB-B062-C6C32922263E}" destId="{8E87AC56-1A4C-4D88-BC10-C5DA4C14294E}" srcOrd="4" destOrd="0" presId="urn:microsoft.com/office/officeart/2005/8/layout/hProcess4"/>
    <dgm:cxn modelId="{2C0175EF-771D-464F-9679-EF5BAE4E3AB1}" type="presParOf" srcId="{8E87AC56-1A4C-4D88-BC10-C5DA4C14294E}" destId="{AF95D38B-0D71-4B8D-AA97-0412978CDBCB}" srcOrd="0" destOrd="0" presId="urn:microsoft.com/office/officeart/2005/8/layout/hProcess4"/>
    <dgm:cxn modelId="{ECCDA408-95AA-4125-B8DF-267740CB5F52}" type="presParOf" srcId="{8E87AC56-1A4C-4D88-BC10-C5DA4C14294E}" destId="{170DF21D-66E4-4FBB-816F-CDCCD2AAEE4E}" srcOrd="1" destOrd="0" presId="urn:microsoft.com/office/officeart/2005/8/layout/hProcess4"/>
    <dgm:cxn modelId="{E4E433CE-0243-4918-9A4E-B335A7981F94}" type="presParOf" srcId="{8E87AC56-1A4C-4D88-BC10-C5DA4C14294E}" destId="{5CE5A633-394A-496E-873B-0D4746CCC5CF}" srcOrd="2" destOrd="0" presId="urn:microsoft.com/office/officeart/2005/8/layout/hProcess4"/>
    <dgm:cxn modelId="{5320D167-8E24-4E31-A01C-066BE5817263}" type="presParOf" srcId="{8E87AC56-1A4C-4D88-BC10-C5DA4C14294E}" destId="{D127ED18-B960-417A-BC6D-BA55DF88C0DE}" srcOrd="3" destOrd="0" presId="urn:microsoft.com/office/officeart/2005/8/layout/hProcess4"/>
    <dgm:cxn modelId="{7BC26016-97C8-4949-98B0-9A558BB6462C}" type="presParOf" srcId="{8E87AC56-1A4C-4D88-BC10-C5DA4C14294E}" destId="{6448B7F5-B61A-451F-8CD3-2C51A0EC7FD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5DF894-BD14-4A7A-8232-6D7E32A1EF6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68988-314B-4E4B-BE74-4C88C3118FB0}">
      <dgm:prSet phldrT="[Text]" custT="1"/>
      <dgm:spPr/>
      <dgm:t>
        <a:bodyPr/>
        <a:lstStyle/>
        <a:p>
          <a:r>
            <a:rPr lang="en-US" sz="2400" dirty="0"/>
            <a:t>U.S. Revocable Living Trust</a:t>
          </a:r>
        </a:p>
      </dgm:t>
    </dgm:pt>
    <dgm:pt modelId="{F6B79B11-8F0E-4C3B-87DF-9BC7A1E5ED80}" type="parTrans" cxnId="{9E09958D-E968-4306-A15C-57E786994E63}">
      <dgm:prSet/>
      <dgm:spPr/>
      <dgm:t>
        <a:bodyPr/>
        <a:lstStyle/>
        <a:p>
          <a:endParaRPr lang="en-US"/>
        </a:p>
      </dgm:t>
    </dgm:pt>
    <dgm:pt modelId="{1FB440FA-2317-45A9-93C5-2257BCA842F2}" type="sibTrans" cxnId="{9E09958D-E968-4306-A15C-57E786994E63}">
      <dgm:prSet/>
      <dgm:spPr/>
      <dgm:t>
        <a:bodyPr/>
        <a:lstStyle/>
        <a:p>
          <a:endParaRPr lang="en-US"/>
        </a:p>
      </dgm:t>
    </dgm:pt>
    <dgm:pt modelId="{6D3119C3-B6BC-493B-AD51-DDB16B99F169}">
      <dgm:prSet phldrT="[Text]" custT="1"/>
      <dgm:spPr/>
      <dgm:t>
        <a:bodyPr/>
        <a:lstStyle/>
        <a:p>
          <a:r>
            <a:rPr lang="en-US" sz="2400" b="1" dirty="0"/>
            <a:t>U.S. Grantor</a:t>
          </a:r>
        </a:p>
      </dgm:t>
    </dgm:pt>
    <dgm:pt modelId="{93BB9850-DFC1-4A39-9BAE-290972BF8BA6}" type="parTrans" cxnId="{3C45F3EB-7D5B-4659-91FF-E1672BE9D4BC}">
      <dgm:prSet/>
      <dgm:spPr/>
      <dgm:t>
        <a:bodyPr/>
        <a:lstStyle/>
        <a:p>
          <a:endParaRPr lang="en-US"/>
        </a:p>
      </dgm:t>
    </dgm:pt>
    <dgm:pt modelId="{C1CC2057-DCBC-44AF-83FA-9174B8BA363D}" type="sibTrans" cxnId="{3C45F3EB-7D5B-4659-91FF-E1672BE9D4BC}">
      <dgm:prSet/>
      <dgm:spPr/>
      <dgm:t>
        <a:bodyPr/>
        <a:lstStyle/>
        <a:p>
          <a:endParaRPr lang="en-US"/>
        </a:p>
      </dgm:t>
    </dgm:pt>
    <dgm:pt modelId="{FE62BB64-46AF-4459-8B6E-D1B32C9F1A07}">
      <dgm:prSet phldrT="[Text]" custT="1"/>
      <dgm:spPr/>
      <dgm:t>
        <a:bodyPr/>
        <a:lstStyle/>
        <a:p>
          <a:r>
            <a:rPr lang="en-US" sz="2400" b="1" dirty="0"/>
            <a:t>U.S. Trustee</a:t>
          </a:r>
        </a:p>
      </dgm:t>
    </dgm:pt>
    <dgm:pt modelId="{4C7B3C1A-85E3-4272-88EE-F0FB3798A4E6}" type="parTrans" cxnId="{E63C2C98-E5F3-492B-B2E8-6E433C87A390}">
      <dgm:prSet/>
      <dgm:spPr/>
      <dgm:t>
        <a:bodyPr/>
        <a:lstStyle/>
        <a:p>
          <a:endParaRPr lang="en-US"/>
        </a:p>
      </dgm:t>
    </dgm:pt>
    <dgm:pt modelId="{B812761D-1F85-46F0-B482-0A0441D085C0}" type="sibTrans" cxnId="{E63C2C98-E5F3-492B-B2E8-6E433C87A390}">
      <dgm:prSet/>
      <dgm:spPr/>
      <dgm:t>
        <a:bodyPr/>
        <a:lstStyle/>
        <a:p>
          <a:endParaRPr lang="en-US"/>
        </a:p>
      </dgm:t>
    </dgm:pt>
    <dgm:pt modelId="{089160FD-7778-467A-B7A2-F1129FA0963C}">
      <dgm:prSet phldrT="[Text]" custT="1"/>
      <dgm:spPr/>
      <dgm:t>
        <a:bodyPr/>
        <a:lstStyle/>
        <a:p>
          <a:r>
            <a:rPr lang="en-US" sz="2000" dirty="0"/>
            <a:t>U.S.  Grantor/Trustee</a:t>
          </a:r>
        </a:p>
        <a:p>
          <a:r>
            <a:rPr lang="en-US" sz="2000" dirty="0"/>
            <a:t>Moves Abroad</a:t>
          </a:r>
        </a:p>
      </dgm:t>
    </dgm:pt>
    <dgm:pt modelId="{6FCFABBF-880A-46B9-B86B-554F021E9505}" type="parTrans" cxnId="{2C61365B-DCF2-44FD-942A-AFA175CE6BA1}">
      <dgm:prSet/>
      <dgm:spPr/>
      <dgm:t>
        <a:bodyPr/>
        <a:lstStyle/>
        <a:p>
          <a:endParaRPr lang="en-US"/>
        </a:p>
      </dgm:t>
    </dgm:pt>
    <dgm:pt modelId="{6AF2A375-105A-4CC6-9335-68F597B2CDE4}" type="sibTrans" cxnId="{2C61365B-DCF2-44FD-942A-AFA175CE6BA1}">
      <dgm:prSet/>
      <dgm:spPr/>
      <dgm:t>
        <a:bodyPr/>
        <a:lstStyle/>
        <a:p>
          <a:endParaRPr lang="en-US"/>
        </a:p>
      </dgm:t>
    </dgm:pt>
    <dgm:pt modelId="{D050E0E3-B696-47F5-8C1B-F98DD31C03ED}">
      <dgm:prSet phldrT="[Text]" custT="1"/>
      <dgm:spPr/>
      <dgm:t>
        <a:bodyPr/>
        <a:lstStyle/>
        <a:p>
          <a:r>
            <a:rPr lang="en-US" sz="2400" b="1" dirty="0"/>
            <a:t>Trustee is U.S. citizen but not U.S. Resident</a:t>
          </a:r>
        </a:p>
      </dgm:t>
    </dgm:pt>
    <dgm:pt modelId="{24A6F089-6CEC-46D1-B032-A5C0E3BC0B6A}" type="parTrans" cxnId="{1C171386-0291-49CD-AA5D-E80BA336D46D}">
      <dgm:prSet/>
      <dgm:spPr/>
      <dgm:t>
        <a:bodyPr/>
        <a:lstStyle/>
        <a:p>
          <a:endParaRPr lang="en-US"/>
        </a:p>
      </dgm:t>
    </dgm:pt>
    <dgm:pt modelId="{7D1761E5-249F-45D3-8519-F237B2E11E1F}" type="sibTrans" cxnId="{1C171386-0291-49CD-AA5D-E80BA336D46D}">
      <dgm:prSet/>
      <dgm:spPr/>
      <dgm:t>
        <a:bodyPr/>
        <a:lstStyle/>
        <a:p>
          <a:endParaRPr lang="en-US"/>
        </a:p>
      </dgm:t>
    </dgm:pt>
    <dgm:pt modelId="{054EBD11-1885-4A3D-A8EB-1FA992F58FB0}">
      <dgm:prSet phldrT="[Text]" custT="1"/>
      <dgm:spPr/>
      <dgm:t>
        <a:bodyPr/>
        <a:lstStyle/>
        <a:p>
          <a:r>
            <a:rPr lang="en-US" sz="2400" b="1" dirty="0"/>
            <a:t>U.S. Beneficiary</a:t>
          </a:r>
        </a:p>
      </dgm:t>
    </dgm:pt>
    <dgm:pt modelId="{73DD1680-A5B3-4915-8F55-0D2C6D6547C8}" type="parTrans" cxnId="{DD31E7D0-790D-46C6-B8FA-9E7B532AFFA7}">
      <dgm:prSet/>
      <dgm:spPr/>
      <dgm:t>
        <a:bodyPr/>
        <a:lstStyle/>
        <a:p>
          <a:endParaRPr lang="en-US"/>
        </a:p>
      </dgm:t>
    </dgm:pt>
    <dgm:pt modelId="{77670424-54EB-4969-9F30-EAD0A2FF9C68}" type="sibTrans" cxnId="{DD31E7D0-790D-46C6-B8FA-9E7B532AFFA7}">
      <dgm:prSet/>
      <dgm:spPr/>
      <dgm:t>
        <a:bodyPr/>
        <a:lstStyle/>
        <a:p>
          <a:endParaRPr lang="en-US"/>
        </a:p>
      </dgm:t>
    </dgm:pt>
    <dgm:pt modelId="{02E01880-7C41-4E26-B134-F8F5570B1340}">
      <dgm:prSet phldrT="[Text]"/>
      <dgm:spPr/>
      <dgm:t>
        <a:bodyPr/>
        <a:lstStyle/>
        <a:p>
          <a:r>
            <a:rPr lang="en-US" dirty="0"/>
            <a:t>Foreign?? Grantor Trust</a:t>
          </a:r>
        </a:p>
      </dgm:t>
    </dgm:pt>
    <dgm:pt modelId="{179F2F59-C5B1-4750-9905-C9136228D060}" type="sibTrans" cxnId="{616A18BD-5C29-4841-A684-AECCB53F70F1}">
      <dgm:prSet/>
      <dgm:spPr/>
      <dgm:t>
        <a:bodyPr/>
        <a:lstStyle/>
        <a:p>
          <a:endParaRPr lang="en-US"/>
        </a:p>
      </dgm:t>
    </dgm:pt>
    <dgm:pt modelId="{D2683D9A-29BD-4262-BB94-96C73AE862C4}" type="parTrans" cxnId="{616A18BD-5C29-4841-A684-AECCB53F70F1}">
      <dgm:prSet/>
      <dgm:spPr/>
      <dgm:t>
        <a:bodyPr/>
        <a:lstStyle/>
        <a:p>
          <a:endParaRPr lang="en-US"/>
        </a:p>
      </dgm:t>
    </dgm:pt>
    <dgm:pt modelId="{4E99F638-25B3-4BDE-9299-26E840AFB6E7}">
      <dgm:prSet phldrT="[Text]" custT="1"/>
      <dgm:spPr/>
      <dgm:t>
        <a:bodyPr/>
        <a:lstStyle/>
        <a:p>
          <a:r>
            <a:rPr lang="en-US" sz="2400" b="1" dirty="0"/>
            <a:t>Where is the trust “administered”?</a:t>
          </a:r>
        </a:p>
      </dgm:t>
    </dgm:pt>
    <dgm:pt modelId="{3F7E570F-4D0C-4932-AEC1-E3C21F2DE378}" type="sibTrans" cxnId="{41A47563-2E1B-46FF-AB01-B9605C2AEA25}">
      <dgm:prSet/>
      <dgm:spPr/>
      <dgm:t>
        <a:bodyPr/>
        <a:lstStyle/>
        <a:p>
          <a:endParaRPr lang="en-US"/>
        </a:p>
      </dgm:t>
    </dgm:pt>
    <dgm:pt modelId="{C743DD38-90F4-4FCC-B25D-F3DBC267CC43}" type="parTrans" cxnId="{41A47563-2E1B-46FF-AB01-B9605C2AEA25}">
      <dgm:prSet/>
      <dgm:spPr/>
      <dgm:t>
        <a:bodyPr/>
        <a:lstStyle/>
        <a:p>
          <a:endParaRPr lang="en-US"/>
        </a:p>
      </dgm:t>
    </dgm:pt>
    <dgm:pt modelId="{4046A485-3ED6-47B5-967F-F900DFB0A16E}">
      <dgm:prSet phldrT="[Text]" custT="1"/>
      <dgm:spPr/>
      <dgm:t>
        <a:bodyPr/>
        <a:lstStyle/>
        <a:p>
          <a:r>
            <a:rPr lang="en-US" sz="2400" b="1" dirty="0"/>
            <a:t>Where are the assets?</a:t>
          </a:r>
        </a:p>
      </dgm:t>
    </dgm:pt>
    <dgm:pt modelId="{19926117-34E9-48D4-BE33-90BCC54BB922}" type="parTrans" cxnId="{9B5B238C-CFCA-424B-88DB-A117103C8661}">
      <dgm:prSet/>
      <dgm:spPr/>
      <dgm:t>
        <a:bodyPr/>
        <a:lstStyle/>
        <a:p>
          <a:endParaRPr lang="en-US"/>
        </a:p>
      </dgm:t>
    </dgm:pt>
    <dgm:pt modelId="{4B06E166-4C32-4E7C-8AF7-F8941BFA0BE2}" type="sibTrans" cxnId="{9B5B238C-CFCA-424B-88DB-A117103C8661}">
      <dgm:prSet/>
      <dgm:spPr/>
      <dgm:t>
        <a:bodyPr/>
        <a:lstStyle/>
        <a:p>
          <a:endParaRPr lang="en-US"/>
        </a:p>
      </dgm:t>
    </dgm:pt>
    <dgm:pt modelId="{83732CAF-C82F-4B2A-8237-7AB575E4666F}">
      <dgm:prSet phldrT="[Text]" custT="1"/>
      <dgm:spPr/>
      <dgm:t>
        <a:bodyPr/>
        <a:lstStyle/>
        <a:p>
          <a:r>
            <a:rPr lang="en-US" sz="2400" b="1" dirty="0"/>
            <a:t>U.S. Court’s role?</a:t>
          </a:r>
        </a:p>
      </dgm:t>
    </dgm:pt>
    <dgm:pt modelId="{98BFA1A1-07D8-4843-9A6F-44CB235A7DFD}" type="parTrans" cxnId="{14E3A59B-B322-47E6-8350-1DB831AF309A}">
      <dgm:prSet/>
      <dgm:spPr/>
      <dgm:t>
        <a:bodyPr/>
        <a:lstStyle/>
        <a:p>
          <a:endParaRPr lang="en-US"/>
        </a:p>
      </dgm:t>
    </dgm:pt>
    <dgm:pt modelId="{68D75035-25EA-4E4F-B72C-BB647F138938}" type="sibTrans" cxnId="{14E3A59B-B322-47E6-8350-1DB831AF309A}">
      <dgm:prSet/>
      <dgm:spPr/>
      <dgm:t>
        <a:bodyPr/>
        <a:lstStyle/>
        <a:p>
          <a:endParaRPr lang="en-US"/>
        </a:p>
      </dgm:t>
    </dgm:pt>
    <dgm:pt modelId="{85FBC7A9-53AC-48B5-885B-22586521D96E}" type="pres">
      <dgm:prSet presAssocID="{FD5DF894-BD14-4A7A-8232-6D7E32A1EF6C}" presName="Name0" presStyleCnt="0">
        <dgm:presLayoutVars>
          <dgm:dir/>
          <dgm:animLvl val="lvl"/>
          <dgm:resizeHandles val="exact"/>
        </dgm:presLayoutVars>
      </dgm:prSet>
      <dgm:spPr/>
    </dgm:pt>
    <dgm:pt modelId="{ECDDD1EB-FA46-4C24-B6EF-DEAAE6F0EE7D}" type="pres">
      <dgm:prSet presAssocID="{FD5DF894-BD14-4A7A-8232-6D7E32A1EF6C}" presName="tSp" presStyleCnt="0"/>
      <dgm:spPr/>
    </dgm:pt>
    <dgm:pt modelId="{1C7CC4CF-B23B-4497-9BA6-8FE4FAEB8D06}" type="pres">
      <dgm:prSet presAssocID="{FD5DF894-BD14-4A7A-8232-6D7E32A1EF6C}" presName="bSp" presStyleCnt="0"/>
      <dgm:spPr/>
    </dgm:pt>
    <dgm:pt modelId="{3C31A1A9-0CDE-42FB-B062-C6C32922263E}" type="pres">
      <dgm:prSet presAssocID="{FD5DF894-BD14-4A7A-8232-6D7E32A1EF6C}" presName="process" presStyleCnt="0"/>
      <dgm:spPr/>
    </dgm:pt>
    <dgm:pt modelId="{6CB90184-FA80-4831-A441-FA4EBF0BF0D9}" type="pres">
      <dgm:prSet presAssocID="{0F368988-314B-4E4B-BE74-4C88C3118FB0}" presName="composite1" presStyleCnt="0"/>
      <dgm:spPr/>
    </dgm:pt>
    <dgm:pt modelId="{FCE54371-9872-4761-B229-E397FF768EA6}" type="pres">
      <dgm:prSet presAssocID="{0F368988-314B-4E4B-BE74-4C88C3118FB0}" presName="dummyNode1" presStyleLbl="node1" presStyleIdx="0" presStyleCnt="3"/>
      <dgm:spPr/>
    </dgm:pt>
    <dgm:pt modelId="{4B81DD99-F4D6-42C2-B1DF-6D6BF7AA355D}" type="pres">
      <dgm:prSet presAssocID="{0F368988-314B-4E4B-BE74-4C88C3118FB0}" presName="childNode1" presStyleLbl="bgAcc1" presStyleIdx="0" presStyleCnt="3" custScaleX="160938" custLinFactNeighborX="331" custLinFactNeighborY="-15246">
        <dgm:presLayoutVars>
          <dgm:bulletEnabled val="1"/>
        </dgm:presLayoutVars>
      </dgm:prSet>
      <dgm:spPr/>
    </dgm:pt>
    <dgm:pt modelId="{EBF2B79C-21D5-40AB-A6B8-C2468CD17023}" type="pres">
      <dgm:prSet presAssocID="{0F368988-314B-4E4B-BE74-4C88C3118FB0}" presName="childNode1tx" presStyleLbl="bgAcc1" presStyleIdx="0" presStyleCnt="3">
        <dgm:presLayoutVars>
          <dgm:bulletEnabled val="1"/>
        </dgm:presLayoutVars>
      </dgm:prSet>
      <dgm:spPr/>
    </dgm:pt>
    <dgm:pt modelId="{ECB370F7-D968-4234-AC9C-35B1931A025C}" type="pres">
      <dgm:prSet presAssocID="{0F368988-314B-4E4B-BE74-4C88C3118FB0}" presName="parentNode1" presStyleLbl="node1" presStyleIdx="0" presStyleCnt="3" custScaleX="118029" custScaleY="157200" custLinFactNeighborX="-17637" custLinFactNeighborY="45551">
        <dgm:presLayoutVars>
          <dgm:chMax val="1"/>
          <dgm:bulletEnabled val="1"/>
        </dgm:presLayoutVars>
      </dgm:prSet>
      <dgm:spPr/>
    </dgm:pt>
    <dgm:pt modelId="{DF8D169F-477D-47D1-8998-D39D0AD5EC43}" type="pres">
      <dgm:prSet presAssocID="{0F368988-314B-4E4B-BE74-4C88C3118FB0}" presName="connSite1" presStyleCnt="0"/>
      <dgm:spPr/>
    </dgm:pt>
    <dgm:pt modelId="{7F6A0647-2532-474F-AC20-7CB61997324D}" type="pres">
      <dgm:prSet presAssocID="{1FB440FA-2317-45A9-93C5-2257BCA842F2}" presName="Name9" presStyleLbl="sibTrans2D1" presStyleIdx="0" presStyleCnt="2" custLinFactNeighborX="11569" custLinFactNeighborY="-10707"/>
      <dgm:spPr/>
    </dgm:pt>
    <dgm:pt modelId="{EDFEEBA2-FCAB-49F9-B6AB-C39DA63C05CD}" type="pres">
      <dgm:prSet presAssocID="{089160FD-7778-467A-B7A2-F1129FA0963C}" presName="composite2" presStyleCnt="0"/>
      <dgm:spPr/>
    </dgm:pt>
    <dgm:pt modelId="{667DC4F4-D79D-4DE9-A20A-ACACD64CC17C}" type="pres">
      <dgm:prSet presAssocID="{089160FD-7778-467A-B7A2-F1129FA0963C}" presName="dummyNode2" presStyleLbl="node1" presStyleIdx="0" presStyleCnt="3"/>
      <dgm:spPr/>
    </dgm:pt>
    <dgm:pt modelId="{97A7B810-8D6A-4281-8139-44A7C2940389}" type="pres">
      <dgm:prSet presAssocID="{089160FD-7778-467A-B7A2-F1129FA0963C}" presName="childNode2" presStyleLbl="bgAcc1" presStyleIdx="1" presStyleCnt="3" custScaleX="153715" custScaleY="88037" custLinFactNeighborX="716" custLinFactNeighborY="20625">
        <dgm:presLayoutVars>
          <dgm:bulletEnabled val="1"/>
        </dgm:presLayoutVars>
      </dgm:prSet>
      <dgm:spPr/>
    </dgm:pt>
    <dgm:pt modelId="{D520A709-7DD9-49F4-99A0-029EF3E7F57F}" type="pres">
      <dgm:prSet presAssocID="{089160FD-7778-467A-B7A2-F1129FA0963C}" presName="childNode2tx" presStyleLbl="bgAcc1" presStyleIdx="1" presStyleCnt="3">
        <dgm:presLayoutVars>
          <dgm:bulletEnabled val="1"/>
        </dgm:presLayoutVars>
      </dgm:prSet>
      <dgm:spPr/>
    </dgm:pt>
    <dgm:pt modelId="{45DBEAFF-BF2D-4927-9129-5181CF3203F6}" type="pres">
      <dgm:prSet presAssocID="{089160FD-7778-467A-B7A2-F1129FA0963C}" presName="parentNode2" presStyleLbl="node1" presStyleIdx="1" presStyleCnt="3" custScaleX="154886" custScaleY="125822" custLinFactNeighborX="-18455">
        <dgm:presLayoutVars>
          <dgm:chMax val="0"/>
          <dgm:bulletEnabled val="1"/>
        </dgm:presLayoutVars>
      </dgm:prSet>
      <dgm:spPr/>
    </dgm:pt>
    <dgm:pt modelId="{DDF72B3B-BE1C-4FD2-8A57-F17DB12ECB3D}" type="pres">
      <dgm:prSet presAssocID="{089160FD-7778-467A-B7A2-F1129FA0963C}" presName="connSite2" presStyleCnt="0"/>
      <dgm:spPr/>
    </dgm:pt>
    <dgm:pt modelId="{F1779A65-8718-4133-9D09-F78A562D8929}" type="pres">
      <dgm:prSet presAssocID="{6AF2A375-105A-4CC6-9335-68F597B2CDE4}" presName="Name18" presStyleLbl="sibTrans2D1" presStyleIdx="1" presStyleCnt="2" custLinFactNeighborX="15227" custLinFactNeighborY="12556"/>
      <dgm:spPr/>
    </dgm:pt>
    <dgm:pt modelId="{8E87AC56-1A4C-4D88-BC10-C5DA4C14294E}" type="pres">
      <dgm:prSet presAssocID="{02E01880-7C41-4E26-B134-F8F5570B1340}" presName="composite1" presStyleCnt="0"/>
      <dgm:spPr/>
    </dgm:pt>
    <dgm:pt modelId="{AF95D38B-0D71-4B8D-AA97-0412978CDBCB}" type="pres">
      <dgm:prSet presAssocID="{02E01880-7C41-4E26-B134-F8F5570B1340}" presName="dummyNode1" presStyleLbl="node1" presStyleIdx="1" presStyleCnt="3"/>
      <dgm:spPr/>
    </dgm:pt>
    <dgm:pt modelId="{170DF21D-66E4-4FBB-816F-CDCCD2AAEE4E}" type="pres">
      <dgm:prSet presAssocID="{02E01880-7C41-4E26-B134-F8F5570B1340}" presName="childNode1" presStyleLbl="bgAcc1" presStyleIdx="2" presStyleCnt="3" custScaleX="164345" custScaleY="119435" custLinFactNeighborX="-7168" custLinFactNeighborY="-30893">
        <dgm:presLayoutVars>
          <dgm:bulletEnabled val="1"/>
        </dgm:presLayoutVars>
      </dgm:prSet>
      <dgm:spPr/>
    </dgm:pt>
    <dgm:pt modelId="{5CE5A633-394A-496E-873B-0D4746CCC5CF}" type="pres">
      <dgm:prSet presAssocID="{02E01880-7C41-4E26-B134-F8F5570B1340}" presName="childNode1tx" presStyleLbl="bgAcc1" presStyleIdx="2" presStyleCnt="3">
        <dgm:presLayoutVars>
          <dgm:bulletEnabled val="1"/>
        </dgm:presLayoutVars>
      </dgm:prSet>
      <dgm:spPr/>
    </dgm:pt>
    <dgm:pt modelId="{D127ED18-B960-417A-BC6D-BA55DF88C0DE}" type="pres">
      <dgm:prSet presAssocID="{02E01880-7C41-4E26-B134-F8F5570B1340}" presName="parentNode1" presStyleLbl="node1" presStyleIdx="2" presStyleCnt="3" custScaleX="127024" custLinFactNeighborX="-23450" custLinFactNeighborY="8279">
        <dgm:presLayoutVars>
          <dgm:chMax val="1"/>
          <dgm:bulletEnabled val="1"/>
        </dgm:presLayoutVars>
      </dgm:prSet>
      <dgm:spPr/>
    </dgm:pt>
    <dgm:pt modelId="{6448B7F5-B61A-451F-8CD3-2C51A0EC7FDB}" type="pres">
      <dgm:prSet presAssocID="{02E01880-7C41-4E26-B134-F8F5570B1340}" presName="connSite1" presStyleCnt="0"/>
      <dgm:spPr/>
    </dgm:pt>
  </dgm:ptLst>
  <dgm:cxnLst>
    <dgm:cxn modelId="{B47EAD06-7763-4BB2-A4DA-EE36B5B4C289}" type="presOf" srcId="{089160FD-7778-467A-B7A2-F1129FA0963C}" destId="{45DBEAFF-BF2D-4927-9129-5181CF3203F6}" srcOrd="0" destOrd="0" presId="urn:microsoft.com/office/officeart/2005/8/layout/hProcess4"/>
    <dgm:cxn modelId="{8F5A440D-F96C-4C4F-9FDD-AF51147DD51A}" type="presOf" srcId="{054EBD11-1885-4A3D-A8EB-1FA992F58FB0}" destId="{EBF2B79C-21D5-40AB-A6B8-C2468CD17023}" srcOrd="1" destOrd="2" presId="urn:microsoft.com/office/officeart/2005/8/layout/hProcess4"/>
    <dgm:cxn modelId="{D9FC1D1C-EA9F-45F9-ACDB-DB8D19230F18}" type="presOf" srcId="{0F368988-314B-4E4B-BE74-4C88C3118FB0}" destId="{ECB370F7-D968-4234-AC9C-35B1931A025C}" srcOrd="0" destOrd="0" presId="urn:microsoft.com/office/officeart/2005/8/layout/hProcess4"/>
    <dgm:cxn modelId="{D892E330-90AF-47A7-9B6E-2E61B6523625}" type="presOf" srcId="{4046A485-3ED6-47B5-967F-F900DFB0A16E}" destId="{170DF21D-66E4-4FBB-816F-CDCCD2AAEE4E}" srcOrd="0" destOrd="1" presId="urn:microsoft.com/office/officeart/2005/8/layout/hProcess4"/>
    <dgm:cxn modelId="{2C61365B-DCF2-44FD-942A-AFA175CE6BA1}" srcId="{FD5DF894-BD14-4A7A-8232-6D7E32A1EF6C}" destId="{089160FD-7778-467A-B7A2-F1129FA0963C}" srcOrd="1" destOrd="0" parTransId="{6FCFABBF-880A-46B9-B86B-554F021E9505}" sibTransId="{6AF2A375-105A-4CC6-9335-68F597B2CDE4}"/>
    <dgm:cxn modelId="{6579FB5B-AC24-4167-B7B3-D8188F9F4CB9}" type="presOf" srcId="{83732CAF-C82F-4B2A-8237-7AB575E4666F}" destId="{5CE5A633-394A-496E-873B-0D4746CCC5CF}" srcOrd="1" destOrd="2" presId="urn:microsoft.com/office/officeart/2005/8/layout/hProcess4"/>
    <dgm:cxn modelId="{41A47563-2E1B-46FF-AB01-B9605C2AEA25}" srcId="{02E01880-7C41-4E26-B134-F8F5570B1340}" destId="{4E99F638-25B3-4BDE-9299-26E840AFB6E7}" srcOrd="0" destOrd="0" parTransId="{C743DD38-90F4-4FCC-B25D-F3DBC267CC43}" sibTransId="{3F7E570F-4D0C-4932-AEC1-E3C21F2DE378}"/>
    <dgm:cxn modelId="{A55B6D6B-AA75-4CC9-8FA4-A0C4D45E4727}" type="presOf" srcId="{1FB440FA-2317-45A9-93C5-2257BCA842F2}" destId="{7F6A0647-2532-474F-AC20-7CB61997324D}" srcOrd="0" destOrd="0" presId="urn:microsoft.com/office/officeart/2005/8/layout/hProcess4"/>
    <dgm:cxn modelId="{DBB51056-A062-42D7-806B-583270B6ADBB}" type="presOf" srcId="{FE62BB64-46AF-4459-8B6E-D1B32C9F1A07}" destId="{4B81DD99-F4D6-42C2-B1DF-6D6BF7AA355D}" srcOrd="0" destOrd="1" presId="urn:microsoft.com/office/officeart/2005/8/layout/hProcess4"/>
    <dgm:cxn modelId="{708B7F76-D15E-4150-ADEA-092C093277EB}" type="presOf" srcId="{6D3119C3-B6BC-493B-AD51-DDB16B99F169}" destId="{EBF2B79C-21D5-40AB-A6B8-C2468CD17023}" srcOrd="1" destOrd="0" presId="urn:microsoft.com/office/officeart/2005/8/layout/hProcess4"/>
    <dgm:cxn modelId="{1C171386-0291-49CD-AA5D-E80BA336D46D}" srcId="{089160FD-7778-467A-B7A2-F1129FA0963C}" destId="{D050E0E3-B696-47F5-8C1B-F98DD31C03ED}" srcOrd="0" destOrd="0" parTransId="{24A6F089-6CEC-46D1-B032-A5C0E3BC0B6A}" sibTransId="{7D1761E5-249F-45D3-8519-F237B2E11E1F}"/>
    <dgm:cxn modelId="{C079A889-1277-4B46-8ABF-F16DFD86E8C3}" type="presOf" srcId="{FE62BB64-46AF-4459-8B6E-D1B32C9F1A07}" destId="{EBF2B79C-21D5-40AB-A6B8-C2468CD17023}" srcOrd="1" destOrd="1" presId="urn:microsoft.com/office/officeart/2005/8/layout/hProcess4"/>
    <dgm:cxn modelId="{78C5FE89-B063-405F-BFBA-B17F0C49CF4C}" type="presOf" srcId="{02E01880-7C41-4E26-B134-F8F5570B1340}" destId="{D127ED18-B960-417A-BC6D-BA55DF88C0DE}" srcOrd="0" destOrd="0" presId="urn:microsoft.com/office/officeart/2005/8/layout/hProcess4"/>
    <dgm:cxn modelId="{9B5B238C-CFCA-424B-88DB-A117103C8661}" srcId="{02E01880-7C41-4E26-B134-F8F5570B1340}" destId="{4046A485-3ED6-47B5-967F-F900DFB0A16E}" srcOrd="1" destOrd="0" parTransId="{19926117-34E9-48D4-BE33-90BCC54BB922}" sibTransId="{4B06E166-4C32-4E7C-8AF7-F8941BFA0BE2}"/>
    <dgm:cxn modelId="{9E09958D-E968-4306-A15C-57E786994E63}" srcId="{FD5DF894-BD14-4A7A-8232-6D7E32A1EF6C}" destId="{0F368988-314B-4E4B-BE74-4C88C3118FB0}" srcOrd="0" destOrd="0" parTransId="{F6B79B11-8F0E-4C3B-87DF-9BC7A1E5ED80}" sibTransId="{1FB440FA-2317-45A9-93C5-2257BCA842F2}"/>
    <dgm:cxn modelId="{E63C2C98-E5F3-492B-B2E8-6E433C87A390}" srcId="{0F368988-314B-4E4B-BE74-4C88C3118FB0}" destId="{FE62BB64-46AF-4459-8B6E-D1B32C9F1A07}" srcOrd="1" destOrd="0" parTransId="{4C7B3C1A-85E3-4272-88EE-F0FB3798A4E6}" sibTransId="{B812761D-1F85-46F0-B482-0A0441D085C0}"/>
    <dgm:cxn modelId="{14E3A59B-B322-47E6-8350-1DB831AF309A}" srcId="{02E01880-7C41-4E26-B134-F8F5570B1340}" destId="{83732CAF-C82F-4B2A-8237-7AB575E4666F}" srcOrd="2" destOrd="0" parTransId="{98BFA1A1-07D8-4843-9A6F-44CB235A7DFD}" sibTransId="{68D75035-25EA-4E4F-B72C-BB647F138938}"/>
    <dgm:cxn modelId="{A99293AB-5F15-4AB0-B87E-255A36FEA170}" type="presOf" srcId="{83732CAF-C82F-4B2A-8237-7AB575E4666F}" destId="{170DF21D-66E4-4FBB-816F-CDCCD2AAEE4E}" srcOrd="0" destOrd="2" presId="urn:microsoft.com/office/officeart/2005/8/layout/hProcess4"/>
    <dgm:cxn modelId="{7D8D26AE-127E-47A7-A637-6B3795959C54}" type="presOf" srcId="{6D3119C3-B6BC-493B-AD51-DDB16B99F169}" destId="{4B81DD99-F4D6-42C2-B1DF-6D6BF7AA355D}" srcOrd="0" destOrd="0" presId="urn:microsoft.com/office/officeart/2005/8/layout/hProcess4"/>
    <dgm:cxn modelId="{616A18BD-5C29-4841-A684-AECCB53F70F1}" srcId="{FD5DF894-BD14-4A7A-8232-6D7E32A1EF6C}" destId="{02E01880-7C41-4E26-B134-F8F5570B1340}" srcOrd="2" destOrd="0" parTransId="{D2683D9A-29BD-4262-BB94-96C73AE862C4}" sibTransId="{179F2F59-C5B1-4750-9905-C9136228D060}"/>
    <dgm:cxn modelId="{1A6C53BF-3785-4009-8855-03D43AE77C94}" type="presOf" srcId="{6AF2A375-105A-4CC6-9335-68F597B2CDE4}" destId="{F1779A65-8718-4133-9D09-F78A562D8929}" srcOrd="0" destOrd="0" presId="urn:microsoft.com/office/officeart/2005/8/layout/hProcess4"/>
    <dgm:cxn modelId="{CE666EC0-DF67-4235-A727-95B8F7FF3ABE}" type="presOf" srcId="{4046A485-3ED6-47B5-967F-F900DFB0A16E}" destId="{5CE5A633-394A-496E-873B-0D4746CCC5CF}" srcOrd="1" destOrd="1" presId="urn:microsoft.com/office/officeart/2005/8/layout/hProcess4"/>
    <dgm:cxn modelId="{DD5F27D0-A8A9-4F7E-9402-59403B49E9F0}" type="presOf" srcId="{4E99F638-25B3-4BDE-9299-26E840AFB6E7}" destId="{5CE5A633-394A-496E-873B-0D4746CCC5CF}" srcOrd="1" destOrd="0" presId="urn:microsoft.com/office/officeart/2005/8/layout/hProcess4"/>
    <dgm:cxn modelId="{DD31E7D0-790D-46C6-B8FA-9E7B532AFFA7}" srcId="{0F368988-314B-4E4B-BE74-4C88C3118FB0}" destId="{054EBD11-1885-4A3D-A8EB-1FA992F58FB0}" srcOrd="2" destOrd="0" parTransId="{73DD1680-A5B3-4915-8F55-0D2C6D6547C8}" sibTransId="{77670424-54EB-4969-9F30-EAD0A2FF9C68}"/>
    <dgm:cxn modelId="{3227F4D3-1E5A-4463-93F1-8F92CE3FBB3E}" type="presOf" srcId="{FD5DF894-BD14-4A7A-8232-6D7E32A1EF6C}" destId="{85FBC7A9-53AC-48B5-885B-22586521D96E}" srcOrd="0" destOrd="0" presId="urn:microsoft.com/office/officeart/2005/8/layout/hProcess4"/>
    <dgm:cxn modelId="{3C45F3EB-7D5B-4659-91FF-E1672BE9D4BC}" srcId="{0F368988-314B-4E4B-BE74-4C88C3118FB0}" destId="{6D3119C3-B6BC-493B-AD51-DDB16B99F169}" srcOrd="0" destOrd="0" parTransId="{93BB9850-DFC1-4A39-9BAE-290972BF8BA6}" sibTransId="{C1CC2057-DCBC-44AF-83FA-9174B8BA363D}"/>
    <dgm:cxn modelId="{A79E4EF5-5E4F-4431-A424-338ADE0C84BB}" type="presOf" srcId="{054EBD11-1885-4A3D-A8EB-1FA992F58FB0}" destId="{4B81DD99-F4D6-42C2-B1DF-6D6BF7AA355D}" srcOrd="0" destOrd="2" presId="urn:microsoft.com/office/officeart/2005/8/layout/hProcess4"/>
    <dgm:cxn modelId="{270CA6F7-B073-4638-BA57-AE3694808FC1}" type="presOf" srcId="{D050E0E3-B696-47F5-8C1B-F98DD31C03ED}" destId="{97A7B810-8D6A-4281-8139-44A7C2940389}" srcOrd="0" destOrd="0" presId="urn:microsoft.com/office/officeart/2005/8/layout/hProcess4"/>
    <dgm:cxn modelId="{AADC07F8-7C18-4F67-A1EB-732328AF4BC4}" type="presOf" srcId="{D050E0E3-B696-47F5-8C1B-F98DD31C03ED}" destId="{D520A709-7DD9-49F4-99A0-029EF3E7F57F}" srcOrd="1" destOrd="0" presId="urn:microsoft.com/office/officeart/2005/8/layout/hProcess4"/>
    <dgm:cxn modelId="{BB723DF8-DE27-450C-9ABD-9A0DDDB2FED7}" type="presOf" srcId="{4E99F638-25B3-4BDE-9299-26E840AFB6E7}" destId="{170DF21D-66E4-4FBB-816F-CDCCD2AAEE4E}" srcOrd="0" destOrd="0" presId="urn:microsoft.com/office/officeart/2005/8/layout/hProcess4"/>
    <dgm:cxn modelId="{A4012F66-3634-44FC-B8DA-A4EBB3E5043E}" type="presParOf" srcId="{85FBC7A9-53AC-48B5-885B-22586521D96E}" destId="{ECDDD1EB-FA46-4C24-B6EF-DEAAE6F0EE7D}" srcOrd="0" destOrd="0" presId="urn:microsoft.com/office/officeart/2005/8/layout/hProcess4"/>
    <dgm:cxn modelId="{877BC058-0718-47FD-BD55-D6AE28547402}" type="presParOf" srcId="{85FBC7A9-53AC-48B5-885B-22586521D96E}" destId="{1C7CC4CF-B23B-4497-9BA6-8FE4FAEB8D06}" srcOrd="1" destOrd="0" presId="urn:microsoft.com/office/officeart/2005/8/layout/hProcess4"/>
    <dgm:cxn modelId="{61361B46-F02A-41F2-810C-8D3D3F23C575}" type="presParOf" srcId="{85FBC7A9-53AC-48B5-885B-22586521D96E}" destId="{3C31A1A9-0CDE-42FB-B062-C6C32922263E}" srcOrd="2" destOrd="0" presId="urn:microsoft.com/office/officeart/2005/8/layout/hProcess4"/>
    <dgm:cxn modelId="{6C99AF0A-2424-46A2-9C93-6D7F99B926D0}" type="presParOf" srcId="{3C31A1A9-0CDE-42FB-B062-C6C32922263E}" destId="{6CB90184-FA80-4831-A441-FA4EBF0BF0D9}" srcOrd="0" destOrd="0" presId="urn:microsoft.com/office/officeart/2005/8/layout/hProcess4"/>
    <dgm:cxn modelId="{03553FC0-26B1-4359-B495-563A2C843835}" type="presParOf" srcId="{6CB90184-FA80-4831-A441-FA4EBF0BF0D9}" destId="{FCE54371-9872-4761-B229-E397FF768EA6}" srcOrd="0" destOrd="0" presId="urn:microsoft.com/office/officeart/2005/8/layout/hProcess4"/>
    <dgm:cxn modelId="{AFFE0BDB-C175-49C4-8095-47E0CC6B3D69}" type="presParOf" srcId="{6CB90184-FA80-4831-A441-FA4EBF0BF0D9}" destId="{4B81DD99-F4D6-42C2-B1DF-6D6BF7AA355D}" srcOrd="1" destOrd="0" presId="urn:microsoft.com/office/officeart/2005/8/layout/hProcess4"/>
    <dgm:cxn modelId="{736A8539-F9B2-4BAA-8506-C4709CD4D7DC}" type="presParOf" srcId="{6CB90184-FA80-4831-A441-FA4EBF0BF0D9}" destId="{EBF2B79C-21D5-40AB-A6B8-C2468CD17023}" srcOrd="2" destOrd="0" presId="urn:microsoft.com/office/officeart/2005/8/layout/hProcess4"/>
    <dgm:cxn modelId="{851D6E9E-CC4F-41F5-A774-71A22E5B57FE}" type="presParOf" srcId="{6CB90184-FA80-4831-A441-FA4EBF0BF0D9}" destId="{ECB370F7-D968-4234-AC9C-35B1931A025C}" srcOrd="3" destOrd="0" presId="urn:microsoft.com/office/officeart/2005/8/layout/hProcess4"/>
    <dgm:cxn modelId="{C76658DD-7E8A-4CC3-9A41-07B347E845BB}" type="presParOf" srcId="{6CB90184-FA80-4831-A441-FA4EBF0BF0D9}" destId="{DF8D169F-477D-47D1-8998-D39D0AD5EC43}" srcOrd="4" destOrd="0" presId="urn:microsoft.com/office/officeart/2005/8/layout/hProcess4"/>
    <dgm:cxn modelId="{DE9879AA-E49A-4978-808A-259E6B70EE4D}" type="presParOf" srcId="{3C31A1A9-0CDE-42FB-B062-C6C32922263E}" destId="{7F6A0647-2532-474F-AC20-7CB61997324D}" srcOrd="1" destOrd="0" presId="urn:microsoft.com/office/officeart/2005/8/layout/hProcess4"/>
    <dgm:cxn modelId="{EF1644CF-303D-4257-8C30-16070B35F831}" type="presParOf" srcId="{3C31A1A9-0CDE-42FB-B062-C6C32922263E}" destId="{EDFEEBA2-FCAB-49F9-B6AB-C39DA63C05CD}" srcOrd="2" destOrd="0" presId="urn:microsoft.com/office/officeart/2005/8/layout/hProcess4"/>
    <dgm:cxn modelId="{A526586A-9F45-47F7-94AF-B91D23089709}" type="presParOf" srcId="{EDFEEBA2-FCAB-49F9-B6AB-C39DA63C05CD}" destId="{667DC4F4-D79D-4DE9-A20A-ACACD64CC17C}" srcOrd="0" destOrd="0" presId="urn:microsoft.com/office/officeart/2005/8/layout/hProcess4"/>
    <dgm:cxn modelId="{33AFD86E-1316-4571-91FB-F107CAFDC064}" type="presParOf" srcId="{EDFEEBA2-FCAB-49F9-B6AB-C39DA63C05CD}" destId="{97A7B810-8D6A-4281-8139-44A7C2940389}" srcOrd="1" destOrd="0" presId="urn:microsoft.com/office/officeart/2005/8/layout/hProcess4"/>
    <dgm:cxn modelId="{FE693534-D7C1-4256-8EFC-58A5DC53FEC6}" type="presParOf" srcId="{EDFEEBA2-FCAB-49F9-B6AB-C39DA63C05CD}" destId="{D520A709-7DD9-49F4-99A0-029EF3E7F57F}" srcOrd="2" destOrd="0" presId="urn:microsoft.com/office/officeart/2005/8/layout/hProcess4"/>
    <dgm:cxn modelId="{109C6919-03D3-4A0E-9A15-AA69B296AC5D}" type="presParOf" srcId="{EDFEEBA2-FCAB-49F9-B6AB-C39DA63C05CD}" destId="{45DBEAFF-BF2D-4927-9129-5181CF3203F6}" srcOrd="3" destOrd="0" presId="urn:microsoft.com/office/officeart/2005/8/layout/hProcess4"/>
    <dgm:cxn modelId="{F197441D-7239-4D9A-BAC9-052225E4CD52}" type="presParOf" srcId="{EDFEEBA2-FCAB-49F9-B6AB-C39DA63C05CD}" destId="{DDF72B3B-BE1C-4FD2-8A57-F17DB12ECB3D}" srcOrd="4" destOrd="0" presId="urn:microsoft.com/office/officeart/2005/8/layout/hProcess4"/>
    <dgm:cxn modelId="{EC930723-AE4C-4E19-9EE6-BE9869050E0B}" type="presParOf" srcId="{3C31A1A9-0CDE-42FB-B062-C6C32922263E}" destId="{F1779A65-8718-4133-9D09-F78A562D8929}" srcOrd="3" destOrd="0" presId="urn:microsoft.com/office/officeart/2005/8/layout/hProcess4"/>
    <dgm:cxn modelId="{7EF3660B-577E-4207-B940-C321B73E88D1}" type="presParOf" srcId="{3C31A1A9-0CDE-42FB-B062-C6C32922263E}" destId="{8E87AC56-1A4C-4D88-BC10-C5DA4C14294E}" srcOrd="4" destOrd="0" presId="urn:microsoft.com/office/officeart/2005/8/layout/hProcess4"/>
    <dgm:cxn modelId="{2C0175EF-771D-464F-9679-EF5BAE4E3AB1}" type="presParOf" srcId="{8E87AC56-1A4C-4D88-BC10-C5DA4C14294E}" destId="{AF95D38B-0D71-4B8D-AA97-0412978CDBCB}" srcOrd="0" destOrd="0" presId="urn:microsoft.com/office/officeart/2005/8/layout/hProcess4"/>
    <dgm:cxn modelId="{ECCDA408-95AA-4125-B8DF-267740CB5F52}" type="presParOf" srcId="{8E87AC56-1A4C-4D88-BC10-C5DA4C14294E}" destId="{170DF21D-66E4-4FBB-816F-CDCCD2AAEE4E}" srcOrd="1" destOrd="0" presId="urn:microsoft.com/office/officeart/2005/8/layout/hProcess4"/>
    <dgm:cxn modelId="{E4E433CE-0243-4918-9A4E-B335A7981F94}" type="presParOf" srcId="{8E87AC56-1A4C-4D88-BC10-C5DA4C14294E}" destId="{5CE5A633-394A-496E-873B-0D4746CCC5CF}" srcOrd="2" destOrd="0" presId="urn:microsoft.com/office/officeart/2005/8/layout/hProcess4"/>
    <dgm:cxn modelId="{5320D167-8E24-4E31-A01C-066BE5817263}" type="presParOf" srcId="{8E87AC56-1A4C-4D88-BC10-C5DA4C14294E}" destId="{D127ED18-B960-417A-BC6D-BA55DF88C0DE}" srcOrd="3" destOrd="0" presId="urn:microsoft.com/office/officeart/2005/8/layout/hProcess4"/>
    <dgm:cxn modelId="{7BC26016-97C8-4949-98B0-9A558BB6462C}" type="presParOf" srcId="{8E87AC56-1A4C-4D88-BC10-C5DA4C14294E}" destId="{6448B7F5-B61A-451F-8CD3-2C51A0EC7FD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737C5B-1B06-4D64-B95E-8F7B1179CEA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5BA781-CE41-426D-8967-6D6E2B7AA6B2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Foreign Grantor Trust</a:t>
          </a:r>
        </a:p>
      </dgm:t>
    </dgm:pt>
    <dgm:pt modelId="{A6A62821-7F3F-417D-933E-0FA4FED20A04}" type="parTrans" cxnId="{D17313C2-E5C5-423D-983C-762D411D1DD0}">
      <dgm:prSet/>
      <dgm:spPr/>
      <dgm:t>
        <a:bodyPr/>
        <a:lstStyle/>
        <a:p>
          <a:endParaRPr lang="en-US"/>
        </a:p>
      </dgm:t>
    </dgm:pt>
    <dgm:pt modelId="{19CAAAE5-9EFF-4B97-AF81-390A1A3AA511}" type="sibTrans" cxnId="{D17313C2-E5C5-423D-983C-762D411D1DD0}">
      <dgm:prSet/>
      <dgm:spPr/>
      <dgm:t>
        <a:bodyPr/>
        <a:lstStyle/>
        <a:p>
          <a:endParaRPr lang="en-US"/>
        </a:p>
      </dgm:t>
    </dgm:pt>
    <dgm:pt modelId="{5AF11867-B46F-4D85-BA38-DF3282F8C9C2}">
      <dgm:prSet phldrT="[Text]" custT="1"/>
      <dgm:spPr/>
      <dgm:t>
        <a:bodyPr/>
        <a:lstStyle/>
        <a:p>
          <a:r>
            <a:rPr lang="en-US" sz="2800" dirty="0"/>
            <a:t>U.S. Settlor</a:t>
          </a:r>
        </a:p>
      </dgm:t>
    </dgm:pt>
    <dgm:pt modelId="{54112804-3EF8-4D5D-9F9A-0436466A3425}" type="parTrans" cxnId="{CDFEDDB2-76B2-4E62-9AD0-5C67B7DF78AE}">
      <dgm:prSet/>
      <dgm:spPr/>
      <dgm:t>
        <a:bodyPr/>
        <a:lstStyle/>
        <a:p>
          <a:endParaRPr lang="en-US"/>
        </a:p>
      </dgm:t>
    </dgm:pt>
    <dgm:pt modelId="{1008A4BF-8592-4641-8E9F-EBDFF467F1F4}" type="sibTrans" cxnId="{CDFEDDB2-76B2-4E62-9AD0-5C67B7DF78AE}">
      <dgm:prSet/>
      <dgm:spPr/>
      <dgm:t>
        <a:bodyPr/>
        <a:lstStyle/>
        <a:p>
          <a:endParaRPr lang="en-US"/>
        </a:p>
      </dgm:t>
    </dgm:pt>
    <dgm:pt modelId="{E90771B9-B226-4C06-BE4F-70CF186F451E}">
      <dgm:prSet phldrT="[Text]" custT="1"/>
      <dgm:spPr/>
      <dgm:t>
        <a:bodyPr/>
        <a:lstStyle/>
        <a:p>
          <a:r>
            <a:rPr lang="en-US" sz="2400" dirty="0"/>
            <a:t>Non-U.S. Beneficiaries</a:t>
          </a:r>
        </a:p>
      </dgm:t>
    </dgm:pt>
    <dgm:pt modelId="{58AFC392-3EB3-4963-869A-7180CE71DA2C}" type="parTrans" cxnId="{1970AD33-FDD4-47DC-9E39-651C631E8F63}">
      <dgm:prSet/>
      <dgm:spPr/>
      <dgm:t>
        <a:bodyPr/>
        <a:lstStyle/>
        <a:p>
          <a:endParaRPr lang="en-US"/>
        </a:p>
      </dgm:t>
    </dgm:pt>
    <dgm:pt modelId="{4A21B8C6-010C-48FD-8EB0-92BD23F9ACB9}" type="sibTrans" cxnId="{1970AD33-FDD4-47DC-9E39-651C631E8F63}">
      <dgm:prSet/>
      <dgm:spPr/>
      <dgm:t>
        <a:bodyPr/>
        <a:lstStyle/>
        <a:p>
          <a:endParaRPr lang="en-US"/>
        </a:p>
      </dgm:t>
    </dgm:pt>
    <dgm:pt modelId="{5A5E7223-ED18-4047-B84D-7874617C31DC}">
      <dgm:prSet phldrT="[Text]" custT="1"/>
      <dgm:spPr/>
      <dgm:t>
        <a:bodyPr/>
        <a:lstStyle/>
        <a:p>
          <a:r>
            <a:rPr lang="en-US" sz="2800" dirty="0"/>
            <a:t>Future Benes = U.S.?</a:t>
          </a:r>
        </a:p>
      </dgm:t>
    </dgm:pt>
    <dgm:pt modelId="{AA5BAB44-BBA2-4819-8AB8-B0921DF62FC9}" type="parTrans" cxnId="{4B957320-A0D7-46B8-A718-88DE94ACD902}">
      <dgm:prSet/>
      <dgm:spPr/>
      <dgm:t>
        <a:bodyPr/>
        <a:lstStyle/>
        <a:p>
          <a:endParaRPr lang="en-US"/>
        </a:p>
      </dgm:t>
    </dgm:pt>
    <dgm:pt modelId="{0E1EC109-4268-4536-ADFA-BFC914AA9428}" type="sibTrans" cxnId="{4B957320-A0D7-46B8-A718-88DE94ACD902}">
      <dgm:prSet/>
      <dgm:spPr/>
      <dgm:t>
        <a:bodyPr/>
        <a:lstStyle/>
        <a:p>
          <a:endParaRPr lang="en-US"/>
        </a:p>
      </dgm:t>
    </dgm:pt>
    <dgm:pt modelId="{C8B9B292-249E-45FE-B391-3E5514F4BCB7}">
      <dgm:prSet phldrT="[Text]" custT="1"/>
      <dgm:spPr/>
      <dgm:t>
        <a:bodyPr/>
        <a:lstStyle/>
        <a:p>
          <a:r>
            <a:rPr lang="en-US" sz="2800" dirty="0"/>
            <a:t>Foreign Trust</a:t>
          </a:r>
        </a:p>
      </dgm:t>
    </dgm:pt>
    <dgm:pt modelId="{E638B997-9524-4D80-8160-21E44CF68A25}" type="parTrans" cxnId="{F962B858-1D36-440D-BE0E-6B991669CFD1}">
      <dgm:prSet/>
      <dgm:spPr/>
      <dgm:t>
        <a:bodyPr/>
        <a:lstStyle/>
        <a:p>
          <a:endParaRPr lang="en-US"/>
        </a:p>
      </dgm:t>
    </dgm:pt>
    <dgm:pt modelId="{C1A7C76B-021B-446B-A596-C5AB94B407B9}" type="sibTrans" cxnId="{F962B858-1D36-440D-BE0E-6B991669CFD1}">
      <dgm:prSet/>
      <dgm:spPr/>
      <dgm:t>
        <a:bodyPr/>
        <a:lstStyle/>
        <a:p>
          <a:endParaRPr lang="en-US"/>
        </a:p>
      </dgm:t>
    </dgm:pt>
    <dgm:pt modelId="{1EBFFDA7-249B-476C-96F7-44B65FAE4934}" type="pres">
      <dgm:prSet presAssocID="{CA737C5B-1B06-4D64-B95E-8F7B1179CEA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125344-596E-47AA-8070-F966C940F351}" type="pres">
      <dgm:prSet presAssocID="{DA5BA781-CE41-426D-8967-6D6E2B7AA6B2}" presName="centerShape" presStyleLbl="node0" presStyleIdx="0" presStyleCnt="1" custScaleY="123553" custLinFactNeighborX="-2108" custLinFactNeighborY="3604"/>
      <dgm:spPr/>
    </dgm:pt>
    <dgm:pt modelId="{ED216B07-0395-4C7E-97B8-CA9B9B348B66}" type="pres">
      <dgm:prSet presAssocID="{5AF11867-B46F-4D85-BA38-DF3282F8C9C2}" presName="node" presStyleLbl="node1" presStyleIdx="0" presStyleCnt="4" custScaleX="193645" custScaleY="132929">
        <dgm:presLayoutVars>
          <dgm:bulletEnabled val="1"/>
        </dgm:presLayoutVars>
      </dgm:prSet>
      <dgm:spPr/>
    </dgm:pt>
    <dgm:pt modelId="{6B4CCC00-9618-4BFB-AD46-6691EBAB4086}" type="pres">
      <dgm:prSet presAssocID="{5AF11867-B46F-4D85-BA38-DF3282F8C9C2}" presName="dummy" presStyleCnt="0"/>
      <dgm:spPr/>
    </dgm:pt>
    <dgm:pt modelId="{66C5CCAE-0469-49C7-B68A-D3CAD876DF26}" type="pres">
      <dgm:prSet presAssocID="{1008A4BF-8592-4641-8E9F-EBDFF467F1F4}" presName="sibTrans" presStyleLbl="sibTrans2D1" presStyleIdx="0" presStyleCnt="4"/>
      <dgm:spPr/>
    </dgm:pt>
    <dgm:pt modelId="{0CB70968-226E-44AB-A668-499EC433F833}" type="pres">
      <dgm:prSet presAssocID="{E90771B9-B226-4C06-BE4F-70CF186F451E}" presName="node" presStyleLbl="node1" presStyleIdx="1" presStyleCnt="4" custScaleX="223163" custScaleY="101967" custRadScaleRad="112577" custRadScaleInc="-3576">
        <dgm:presLayoutVars>
          <dgm:bulletEnabled val="1"/>
        </dgm:presLayoutVars>
      </dgm:prSet>
      <dgm:spPr/>
    </dgm:pt>
    <dgm:pt modelId="{66A9FAFC-5183-4895-AEB7-6DC4B2371028}" type="pres">
      <dgm:prSet presAssocID="{E90771B9-B226-4C06-BE4F-70CF186F451E}" presName="dummy" presStyleCnt="0"/>
      <dgm:spPr/>
    </dgm:pt>
    <dgm:pt modelId="{6D8FE257-53CC-4779-89A1-5EAE624F958A}" type="pres">
      <dgm:prSet presAssocID="{4A21B8C6-010C-48FD-8EB0-92BD23F9ACB9}" presName="sibTrans" presStyleLbl="sibTrans2D1" presStyleIdx="1" presStyleCnt="4"/>
      <dgm:spPr/>
    </dgm:pt>
    <dgm:pt modelId="{79CE440F-93EB-4A67-A8B2-BC7048F736F9}" type="pres">
      <dgm:prSet presAssocID="{5A5E7223-ED18-4047-B84D-7874617C31DC}" presName="node" presStyleLbl="node1" presStyleIdx="2" presStyleCnt="4" custScaleX="258514">
        <dgm:presLayoutVars>
          <dgm:bulletEnabled val="1"/>
        </dgm:presLayoutVars>
      </dgm:prSet>
      <dgm:spPr/>
    </dgm:pt>
    <dgm:pt modelId="{C23584F4-ED4C-4060-8890-09FF32A59A36}" type="pres">
      <dgm:prSet presAssocID="{5A5E7223-ED18-4047-B84D-7874617C31DC}" presName="dummy" presStyleCnt="0"/>
      <dgm:spPr/>
    </dgm:pt>
    <dgm:pt modelId="{3F25D1D6-6B3E-49BE-A400-6BF46DA84A10}" type="pres">
      <dgm:prSet presAssocID="{0E1EC109-4268-4536-ADFA-BFC914AA9428}" presName="sibTrans" presStyleLbl="sibTrans2D1" presStyleIdx="2" presStyleCnt="4"/>
      <dgm:spPr/>
    </dgm:pt>
    <dgm:pt modelId="{3229DCF9-85E6-4E5B-92D7-342228719AF8}" type="pres">
      <dgm:prSet presAssocID="{C8B9B292-249E-45FE-B391-3E5514F4BCB7}" presName="node" presStyleLbl="node1" presStyleIdx="3" presStyleCnt="4" custScaleX="195799" custScaleY="122985" custRadScaleRad="114247" custRadScaleInc="-3524">
        <dgm:presLayoutVars>
          <dgm:bulletEnabled val="1"/>
        </dgm:presLayoutVars>
      </dgm:prSet>
      <dgm:spPr/>
    </dgm:pt>
    <dgm:pt modelId="{A5A3285A-97E0-4648-A4A8-B40A5342ADA1}" type="pres">
      <dgm:prSet presAssocID="{C8B9B292-249E-45FE-B391-3E5514F4BCB7}" presName="dummy" presStyleCnt="0"/>
      <dgm:spPr/>
    </dgm:pt>
    <dgm:pt modelId="{956A37B6-F41B-491D-B93D-AB4BC473CDD5}" type="pres">
      <dgm:prSet presAssocID="{C1A7C76B-021B-446B-A596-C5AB94B407B9}" presName="sibTrans" presStyleLbl="sibTrans2D1" presStyleIdx="3" presStyleCnt="4"/>
      <dgm:spPr/>
    </dgm:pt>
  </dgm:ptLst>
  <dgm:cxnLst>
    <dgm:cxn modelId="{4B957320-A0D7-46B8-A718-88DE94ACD902}" srcId="{DA5BA781-CE41-426D-8967-6D6E2B7AA6B2}" destId="{5A5E7223-ED18-4047-B84D-7874617C31DC}" srcOrd="2" destOrd="0" parTransId="{AA5BAB44-BBA2-4819-8AB8-B0921DF62FC9}" sibTransId="{0E1EC109-4268-4536-ADFA-BFC914AA9428}"/>
    <dgm:cxn modelId="{4FE30F21-6694-45C2-8131-AF20328A31A4}" type="presOf" srcId="{4A21B8C6-010C-48FD-8EB0-92BD23F9ACB9}" destId="{6D8FE257-53CC-4779-89A1-5EAE624F958A}" srcOrd="0" destOrd="0" presId="urn:microsoft.com/office/officeart/2005/8/layout/radial6"/>
    <dgm:cxn modelId="{FC0FF826-E814-44AD-BC1B-E0347977736B}" type="presOf" srcId="{5A5E7223-ED18-4047-B84D-7874617C31DC}" destId="{79CE440F-93EB-4A67-A8B2-BC7048F736F9}" srcOrd="0" destOrd="0" presId="urn:microsoft.com/office/officeart/2005/8/layout/radial6"/>
    <dgm:cxn modelId="{FF00FD30-74FD-48D4-992E-91B459E5B5EA}" type="presOf" srcId="{0E1EC109-4268-4536-ADFA-BFC914AA9428}" destId="{3F25D1D6-6B3E-49BE-A400-6BF46DA84A10}" srcOrd="0" destOrd="0" presId="urn:microsoft.com/office/officeart/2005/8/layout/radial6"/>
    <dgm:cxn modelId="{1970AD33-FDD4-47DC-9E39-651C631E8F63}" srcId="{DA5BA781-CE41-426D-8967-6D6E2B7AA6B2}" destId="{E90771B9-B226-4C06-BE4F-70CF186F451E}" srcOrd="1" destOrd="0" parTransId="{58AFC392-3EB3-4963-869A-7180CE71DA2C}" sibTransId="{4A21B8C6-010C-48FD-8EB0-92BD23F9ACB9}"/>
    <dgm:cxn modelId="{F962B858-1D36-440D-BE0E-6B991669CFD1}" srcId="{DA5BA781-CE41-426D-8967-6D6E2B7AA6B2}" destId="{C8B9B292-249E-45FE-B391-3E5514F4BCB7}" srcOrd="3" destOrd="0" parTransId="{E638B997-9524-4D80-8160-21E44CF68A25}" sibTransId="{C1A7C76B-021B-446B-A596-C5AB94B407B9}"/>
    <dgm:cxn modelId="{5BD6038A-2483-4A5B-A25F-60EBC097D108}" type="presOf" srcId="{C1A7C76B-021B-446B-A596-C5AB94B407B9}" destId="{956A37B6-F41B-491D-B93D-AB4BC473CDD5}" srcOrd="0" destOrd="0" presId="urn:microsoft.com/office/officeart/2005/8/layout/radial6"/>
    <dgm:cxn modelId="{5A4A1F8B-1672-4C61-B419-A8A71706CD8F}" type="presOf" srcId="{DA5BA781-CE41-426D-8967-6D6E2B7AA6B2}" destId="{78125344-596E-47AA-8070-F966C940F351}" srcOrd="0" destOrd="0" presId="urn:microsoft.com/office/officeart/2005/8/layout/radial6"/>
    <dgm:cxn modelId="{817FBA8B-4183-4020-A6DD-D99DF7A4D3C5}" type="presOf" srcId="{1008A4BF-8592-4641-8E9F-EBDFF467F1F4}" destId="{66C5CCAE-0469-49C7-B68A-D3CAD876DF26}" srcOrd="0" destOrd="0" presId="urn:microsoft.com/office/officeart/2005/8/layout/radial6"/>
    <dgm:cxn modelId="{31A3509C-8011-48FC-9A3C-54BDF9FE5D87}" type="presOf" srcId="{C8B9B292-249E-45FE-B391-3E5514F4BCB7}" destId="{3229DCF9-85E6-4E5B-92D7-342228719AF8}" srcOrd="0" destOrd="0" presId="urn:microsoft.com/office/officeart/2005/8/layout/radial6"/>
    <dgm:cxn modelId="{CDFEDDB2-76B2-4E62-9AD0-5C67B7DF78AE}" srcId="{DA5BA781-CE41-426D-8967-6D6E2B7AA6B2}" destId="{5AF11867-B46F-4D85-BA38-DF3282F8C9C2}" srcOrd="0" destOrd="0" parTransId="{54112804-3EF8-4D5D-9F9A-0436466A3425}" sibTransId="{1008A4BF-8592-4641-8E9F-EBDFF467F1F4}"/>
    <dgm:cxn modelId="{785852B3-FE24-4B79-A672-0F32253DD51E}" type="presOf" srcId="{5AF11867-B46F-4D85-BA38-DF3282F8C9C2}" destId="{ED216B07-0395-4C7E-97B8-CA9B9B348B66}" srcOrd="0" destOrd="0" presId="urn:microsoft.com/office/officeart/2005/8/layout/radial6"/>
    <dgm:cxn modelId="{A57B93C1-DFEF-40D0-9586-0C14DC836A37}" type="presOf" srcId="{CA737C5B-1B06-4D64-B95E-8F7B1179CEA5}" destId="{1EBFFDA7-249B-476C-96F7-44B65FAE4934}" srcOrd="0" destOrd="0" presId="urn:microsoft.com/office/officeart/2005/8/layout/radial6"/>
    <dgm:cxn modelId="{D17313C2-E5C5-423D-983C-762D411D1DD0}" srcId="{CA737C5B-1B06-4D64-B95E-8F7B1179CEA5}" destId="{DA5BA781-CE41-426D-8967-6D6E2B7AA6B2}" srcOrd="0" destOrd="0" parTransId="{A6A62821-7F3F-417D-933E-0FA4FED20A04}" sibTransId="{19CAAAE5-9EFF-4B97-AF81-390A1A3AA511}"/>
    <dgm:cxn modelId="{B925FAC5-D3B1-40B7-BEC5-15AD36901019}" type="presOf" srcId="{E90771B9-B226-4C06-BE4F-70CF186F451E}" destId="{0CB70968-226E-44AB-A668-499EC433F833}" srcOrd="0" destOrd="0" presId="urn:microsoft.com/office/officeart/2005/8/layout/radial6"/>
    <dgm:cxn modelId="{36B761C1-2DAD-4EF5-A489-0316FEC8E44B}" type="presParOf" srcId="{1EBFFDA7-249B-476C-96F7-44B65FAE4934}" destId="{78125344-596E-47AA-8070-F966C940F351}" srcOrd="0" destOrd="0" presId="urn:microsoft.com/office/officeart/2005/8/layout/radial6"/>
    <dgm:cxn modelId="{10D92057-F3C4-4F5D-B09E-D11EF4D4567B}" type="presParOf" srcId="{1EBFFDA7-249B-476C-96F7-44B65FAE4934}" destId="{ED216B07-0395-4C7E-97B8-CA9B9B348B66}" srcOrd="1" destOrd="0" presId="urn:microsoft.com/office/officeart/2005/8/layout/radial6"/>
    <dgm:cxn modelId="{79B69D60-4F33-4470-AAC3-ED994AC9D4C2}" type="presParOf" srcId="{1EBFFDA7-249B-476C-96F7-44B65FAE4934}" destId="{6B4CCC00-9618-4BFB-AD46-6691EBAB4086}" srcOrd="2" destOrd="0" presId="urn:microsoft.com/office/officeart/2005/8/layout/radial6"/>
    <dgm:cxn modelId="{2B681CE8-D083-4E2D-8FD3-CC0E57A6DF13}" type="presParOf" srcId="{1EBFFDA7-249B-476C-96F7-44B65FAE4934}" destId="{66C5CCAE-0469-49C7-B68A-D3CAD876DF26}" srcOrd="3" destOrd="0" presId="urn:microsoft.com/office/officeart/2005/8/layout/radial6"/>
    <dgm:cxn modelId="{CBD876F5-7F0B-4E86-9785-37B09B2EDE98}" type="presParOf" srcId="{1EBFFDA7-249B-476C-96F7-44B65FAE4934}" destId="{0CB70968-226E-44AB-A668-499EC433F833}" srcOrd="4" destOrd="0" presId="urn:microsoft.com/office/officeart/2005/8/layout/radial6"/>
    <dgm:cxn modelId="{3327CDE6-D6EE-49F8-9694-068E067F21D4}" type="presParOf" srcId="{1EBFFDA7-249B-476C-96F7-44B65FAE4934}" destId="{66A9FAFC-5183-4895-AEB7-6DC4B2371028}" srcOrd="5" destOrd="0" presId="urn:microsoft.com/office/officeart/2005/8/layout/radial6"/>
    <dgm:cxn modelId="{DDE1A649-A180-49C3-B8DA-2A4CD3CB411B}" type="presParOf" srcId="{1EBFFDA7-249B-476C-96F7-44B65FAE4934}" destId="{6D8FE257-53CC-4779-89A1-5EAE624F958A}" srcOrd="6" destOrd="0" presId="urn:microsoft.com/office/officeart/2005/8/layout/radial6"/>
    <dgm:cxn modelId="{1B297AA6-C4F7-428E-8DE9-09D49683E749}" type="presParOf" srcId="{1EBFFDA7-249B-476C-96F7-44B65FAE4934}" destId="{79CE440F-93EB-4A67-A8B2-BC7048F736F9}" srcOrd="7" destOrd="0" presId="urn:microsoft.com/office/officeart/2005/8/layout/radial6"/>
    <dgm:cxn modelId="{3EE64C77-E138-405E-8FCA-5EEFC16FEDD9}" type="presParOf" srcId="{1EBFFDA7-249B-476C-96F7-44B65FAE4934}" destId="{C23584F4-ED4C-4060-8890-09FF32A59A36}" srcOrd="8" destOrd="0" presId="urn:microsoft.com/office/officeart/2005/8/layout/radial6"/>
    <dgm:cxn modelId="{2C323F4A-6C13-4F6E-A25A-FE3F7CE62398}" type="presParOf" srcId="{1EBFFDA7-249B-476C-96F7-44B65FAE4934}" destId="{3F25D1D6-6B3E-49BE-A400-6BF46DA84A10}" srcOrd="9" destOrd="0" presId="urn:microsoft.com/office/officeart/2005/8/layout/radial6"/>
    <dgm:cxn modelId="{C8AF33E1-DB54-4973-B639-782BA0449984}" type="presParOf" srcId="{1EBFFDA7-249B-476C-96F7-44B65FAE4934}" destId="{3229DCF9-85E6-4E5B-92D7-342228719AF8}" srcOrd="10" destOrd="0" presId="urn:microsoft.com/office/officeart/2005/8/layout/radial6"/>
    <dgm:cxn modelId="{3A7FE5B5-8ABD-4629-925C-7EE6506A2D54}" type="presParOf" srcId="{1EBFFDA7-249B-476C-96F7-44B65FAE4934}" destId="{A5A3285A-97E0-4648-A4A8-B40A5342ADA1}" srcOrd="11" destOrd="0" presId="urn:microsoft.com/office/officeart/2005/8/layout/radial6"/>
    <dgm:cxn modelId="{ED221B35-69E1-404A-B991-BCE92AF7FE60}" type="presParOf" srcId="{1EBFFDA7-249B-476C-96F7-44B65FAE4934}" destId="{956A37B6-F41B-491D-B93D-AB4BC473CDD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EBFE0-2546-4DD1-BE31-0624F1880C2E}">
      <dsp:nvSpPr>
        <dsp:cNvPr id="0" name=""/>
        <dsp:cNvSpPr/>
      </dsp:nvSpPr>
      <dsp:spPr>
        <a:xfrm>
          <a:off x="1103923" y="897083"/>
          <a:ext cx="2568839" cy="1627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*   </a:t>
          </a:r>
          <a:endParaRPr lang="en-US" sz="28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 </a:t>
          </a:r>
          <a:r>
            <a:rPr lang="en-US" sz="2800" u="sng" kern="1200" dirty="0"/>
            <a:t>Estate Tax</a:t>
          </a:r>
        </a:p>
      </dsp:txBody>
      <dsp:txXfrm>
        <a:off x="1514937" y="897083"/>
        <a:ext cx="2157825" cy="1627333"/>
      </dsp:txXfrm>
    </dsp:sp>
    <dsp:sp modelId="{881E0BC8-418E-4A05-8F15-369711FC59E2}">
      <dsp:nvSpPr>
        <dsp:cNvPr id="0" name=""/>
        <dsp:cNvSpPr/>
      </dsp:nvSpPr>
      <dsp:spPr>
        <a:xfrm>
          <a:off x="132625" y="2692015"/>
          <a:ext cx="4464964" cy="1743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* </a:t>
          </a:r>
          <a:r>
            <a:rPr lang="en-US" sz="2400" kern="1200" dirty="0"/>
            <a:t>US Citizens + Some Others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*Place to return to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* Subjective, Based on Intent </a:t>
          </a:r>
        </a:p>
      </dsp:txBody>
      <dsp:txXfrm>
        <a:off x="847019" y="2692015"/>
        <a:ext cx="3750570" cy="1743720"/>
      </dsp:txXfrm>
    </dsp:sp>
    <dsp:sp modelId="{5DC9BB82-CDEA-40BC-978B-FFEA82F9F7E7}">
      <dsp:nvSpPr>
        <dsp:cNvPr id="0" name=""/>
        <dsp:cNvSpPr/>
      </dsp:nvSpPr>
      <dsp:spPr>
        <a:xfrm>
          <a:off x="993594" y="82872"/>
          <a:ext cx="2749031" cy="16265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Domicile</a:t>
          </a:r>
        </a:p>
      </dsp:txBody>
      <dsp:txXfrm>
        <a:off x="1396180" y="321070"/>
        <a:ext cx="1943859" cy="1150124"/>
      </dsp:txXfrm>
    </dsp:sp>
    <dsp:sp modelId="{2A1D08CC-7633-4EB1-A280-0D1C853ACED0}">
      <dsp:nvSpPr>
        <dsp:cNvPr id="0" name=""/>
        <dsp:cNvSpPr/>
      </dsp:nvSpPr>
      <dsp:spPr>
        <a:xfrm>
          <a:off x="6544058" y="708963"/>
          <a:ext cx="3156856" cy="1923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         </a:t>
          </a:r>
          <a:endParaRPr lang="en-US" sz="28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 </a:t>
          </a:r>
          <a:r>
            <a:rPr lang="en-US" sz="2800" u="sng" kern="1200" dirty="0"/>
            <a:t>Income Tax</a:t>
          </a:r>
        </a:p>
      </dsp:txBody>
      <dsp:txXfrm>
        <a:off x="7049155" y="708963"/>
        <a:ext cx="2651759" cy="1923297"/>
      </dsp:txXfrm>
    </dsp:sp>
    <dsp:sp modelId="{3330A76C-2D24-4348-A75F-730A3B4CDA0E}">
      <dsp:nvSpPr>
        <dsp:cNvPr id="0" name=""/>
        <dsp:cNvSpPr/>
      </dsp:nvSpPr>
      <dsp:spPr>
        <a:xfrm>
          <a:off x="5892014" y="2755417"/>
          <a:ext cx="4314171" cy="15906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 </a:t>
          </a:r>
          <a:r>
            <a:rPr lang="en-US" sz="2400" kern="1200" dirty="0"/>
            <a:t>US Citizens, LTRs, ++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*183 day formula and other options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* Bright line test</a:t>
          </a:r>
        </a:p>
      </dsp:txBody>
      <dsp:txXfrm>
        <a:off x="6582282" y="2755417"/>
        <a:ext cx="3623903" cy="1590653"/>
      </dsp:txXfrm>
    </dsp:sp>
    <dsp:sp modelId="{D00FFF2B-CF55-4D71-8C3E-B7FF853B3F05}">
      <dsp:nvSpPr>
        <dsp:cNvPr id="0" name=""/>
        <dsp:cNvSpPr/>
      </dsp:nvSpPr>
      <dsp:spPr>
        <a:xfrm>
          <a:off x="6565078" y="144550"/>
          <a:ext cx="3090372" cy="16265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Residence</a:t>
          </a:r>
        </a:p>
      </dsp:txBody>
      <dsp:txXfrm>
        <a:off x="7017653" y="382748"/>
        <a:ext cx="2185222" cy="1150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1DD99-F4D6-42C2-B1DF-6D6BF7AA355D}">
      <dsp:nvSpPr>
        <dsp:cNvPr id="0" name=""/>
        <dsp:cNvSpPr/>
      </dsp:nvSpPr>
      <dsp:spPr>
        <a:xfrm>
          <a:off x="7230" y="1218454"/>
          <a:ext cx="2795527" cy="1432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Grantor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Trustee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Beneficiary</a:t>
          </a:r>
        </a:p>
      </dsp:txBody>
      <dsp:txXfrm>
        <a:off x="40200" y="1251424"/>
        <a:ext cx="2729587" cy="1059736"/>
      </dsp:txXfrm>
    </dsp:sp>
    <dsp:sp modelId="{7F6A0647-2532-474F-AC20-7CB61997324D}">
      <dsp:nvSpPr>
        <dsp:cNvPr id="0" name=""/>
        <dsp:cNvSpPr/>
      </dsp:nvSpPr>
      <dsp:spPr>
        <a:xfrm>
          <a:off x="1553311" y="602659"/>
          <a:ext cx="3635124" cy="3635124"/>
        </a:xfrm>
        <a:prstGeom prst="leftCircularArrow">
          <a:avLst>
            <a:gd name="adj1" fmla="val 1958"/>
            <a:gd name="adj2" fmla="val 234330"/>
            <a:gd name="adj3" fmla="val 2093436"/>
            <a:gd name="adj4" fmla="val 9108085"/>
            <a:gd name="adj5" fmla="val 22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370F7-D968-4234-AC9C-35B1931A025C}">
      <dsp:nvSpPr>
        <dsp:cNvPr id="0" name=""/>
        <dsp:cNvSpPr/>
      </dsp:nvSpPr>
      <dsp:spPr>
        <a:xfrm>
          <a:off x="505234" y="2666637"/>
          <a:ext cx="1822390" cy="965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U.S. Revocable Living Trust</a:t>
          </a:r>
        </a:p>
      </dsp:txBody>
      <dsp:txXfrm>
        <a:off x="533504" y="2694907"/>
        <a:ext cx="1765850" cy="908676"/>
      </dsp:txXfrm>
    </dsp:sp>
    <dsp:sp modelId="{97A7B810-8D6A-4281-8139-44A7C2940389}">
      <dsp:nvSpPr>
        <dsp:cNvPr id="0" name=""/>
        <dsp:cNvSpPr/>
      </dsp:nvSpPr>
      <dsp:spPr>
        <a:xfrm>
          <a:off x="3132377" y="1890300"/>
          <a:ext cx="3372809" cy="1581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Non-U.S. Successor Trustee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Beneficiaries</a:t>
          </a:r>
        </a:p>
      </dsp:txBody>
      <dsp:txXfrm>
        <a:off x="3168772" y="2265586"/>
        <a:ext cx="3300019" cy="1169810"/>
      </dsp:txXfrm>
    </dsp:sp>
    <dsp:sp modelId="{F1779A65-8718-4133-9D09-F78A562D8929}">
      <dsp:nvSpPr>
        <dsp:cNvPr id="0" name=""/>
        <dsp:cNvSpPr/>
      </dsp:nvSpPr>
      <dsp:spPr>
        <a:xfrm>
          <a:off x="5268518" y="257256"/>
          <a:ext cx="4094816" cy="4094816"/>
        </a:xfrm>
        <a:prstGeom prst="circularArrow">
          <a:avLst>
            <a:gd name="adj1" fmla="val 1738"/>
            <a:gd name="adj2" fmla="val 206985"/>
            <a:gd name="adj3" fmla="val 19250589"/>
            <a:gd name="adj4" fmla="val 12208596"/>
            <a:gd name="adj5" fmla="val 20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BEAFF-BF2D-4927-9129-5181CF3203F6}">
      <dsp:nvSpPr>
        <dsp:cNvPr id="0" name=""/>
        <dsp:cNvSpPr/>
      </dsp:nvSpPr>
      <dsp:spPr>
        <a:xfrm>
          <a:off x="3678869" y="1005598"/>
          <a:ext cx="2412653" cy="1045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Death of U.S.  Grantor/Trustee</a:t>
          </a:r>
        </a:p>
      </dsp:txBody>
      <dsp:txXfrm>
        <a:off x="3709479" y="1036208"/>
        <a:ext cx="2351433" cy="983872"/>
      </dsp:txXfrm>
    </dsp:sp>
    <dsp:sp modelId="{170DF21D-66E4-4FBB-816F-CDCCD2AAEE4E}">
      <dsp:nvSpPr>
        <dsp:cNvPr id="0" name=""/>
        <dsp:cNvSpPr/>
      </dsp:nvSpPr>
      <dsp:spPr>
        <a:xfrm>
          <a:off x="6705172" y="633011"/>
          <a:ext cx="3541004" cy="2070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Capital Gains Tax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Harsh tax regime for U.S. beneficiaries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Reporting by U.S. Beneficiaries</a:t>
          </a:r>
        </a:p>
      </dsp:txBody>
      <dsp:txXfrm>
        <a:off x="6752829" y="680668"/>
        <a:ext cx="3445690" cy="1531829"/>
      </dsp:txXfrm>
    </dsp:sp>
    <dsp:sp modelId="{D127ED18-B960-417A-BC6D-BA55DF88C0DE}">
      <dsp:nvSpPr>
        <dsp:cNvPr id="0" name=""/>
        <dsp:cNvSpPr/>
      </dsp:nvSpPr>
      <dsp:spPr>
        <a:xfrm>
          <a:off x="7373469" y="2684662"/>
          <a:ext cx="2290351" cy="1086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Foreign Non-Grantor Trust</a:t>
          </a:r>
        </a:p>
      </dsp:txBody>
      <dsp:txXfrm>
        <a:off x="7405288" y="2716481"/>
        <a:ext cx="2226713" cy="10227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1DD99-F4D6-42C2-B1DF-6D6BF7AA355D}">
      <dsp:nvSpPr>
        <dsp:cNvPr id="0" name=""/>
        <dsp:cNvSpPr/>
      </dsp:nvSpPr>
      <dsp:spPr>
        <a:xfrm>
          <a:off x="11145" y="1080683"/>
          <a:ext cx="3172170" cy="16257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Grantor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Trustee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Beneficiary</a:t>
          </a:r>
        </a:p>
      </dsp:txBody>
      <dsp:txXfrm>
        <a:off x="48557" y="1118095"/>
        <a:ext cx="3097346" cy="1202515"/>
      </dsp:txXfrm>
    </dsp:sp>
    <dsp:sp modelId="{7F6A0647-2532-474F-AC20-7CB61997324D}">
      <dsp:nvSpPr>
        <dsp:cNvPr id="0" name=""/>
        <dsp:cNvSpPr/>
      </dsp:nvSpPr>
      <dsp:spPr>
        <a:xfrm>
          <a:off x="1709249" y="695431"/>
          <a:ext cx="3686302" cy="3686302"/>
        </a:xfrm>
        <a:prstGeom prst="leftCircularArrow">
          <a:avLst>
            <a:gd name="adj1" fmla="val 2191"/>
            <a:gd name="adj2" fmla="val 263612"/>
            <a:gd name="adj3" fmla="val 1996213"/>
            <a:gd name="adj4" fmla="val 8981580"/>
            <a:gd name="adj5" fmla="val 255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370F7-D968-4234-AC9C-35B1931A025C}">
      <dsp:nvSpPr>
        <dsp:cNvPr id="0" name=""/>
        <dsp:cNvSpPr/>
      </dsp:nvSpPr>
      <dsp:spPr>
        <a:xfrm>
          <a:off x="576246" y="2723980"/>
          <a:ext cx="2067921" cy="1095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U.S. Revocable Living Trust</a:t>
          </a:r>
        </a:p>
      </dsp:txBody>
      <dsp:txXfrm>
        <a:off x="608325" y="2756059"/>
        <a:ext cx="2003763" cy="1031102"/>
      </dsp:txXfrm>
    </dsp:sp>
    <dsp:sp modelId="{97A7B810-8D6A-4281-8139-44A7C2940389}">
      <dsp:nvSpPr>
        <dsp:cNvPr id="0" name=""/>
        <dsp:cNvSpPr/>
      </dsp:nvSpPr>
      <dsp:spPr>
        <a:xfrm>
          <a:off x="3575459" y="1905691"/>
          <a:ext cx="3029801" cy="1431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Trustee is U.S. citizen but not U.S. Resident</a:t>
          </a:r>
        </a:p>
      </dsp:txBody>
      <dsp:txXfrm>
        <a:off x="3608395" y="2245318"/>
        <a:ext cx="2963929" cy="1058659"/>
      </dsp:txXfrm>
    </dsp:sp>
    <dsp:sp modelId="{F1779A65-8718-4133-9D09-F78A562D8929}">
      <dsp:nvSpPr>
        <dsp:cNvPr id="0" name=""/>
        <dsp:cNvSpPr/>
      </dsp:nvSpPr>
      <dsp:spPr>
        <a:xfrm>
          <a:off x="5472064" y="237499"/>
          <a:ext cx="4046340" cy="4046340"/>
        </a:xfrm>
        <a:prstGeom prst="circularArrow">
          <a:avLst>
            <a:gd name="adj1" fmla="val 1996"/>
            <a:gd name="adj2" fmla="val 239086"/>
            <a:gd name="adj3" fmla="val 19115851"/>
            <a:gd name="adj4" fmla="val 12105958"/>
            <a:gd name="adj5" fmla="val 23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BEAFF-BF2D-4927-9129-5181CF3203F6}">
      <dsp:nvSpPr>
        <dsp:cNvPr id="0" name=""/>
        <dsp:cNvSpPr/>
      </dsp:nvSpPr>
      <dsp:spPr>
        <a:xfrm>
          <a:off x="3724579" y="1034828"/>
          <a:ext cx="2713673" cy="876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U.S.  Grantor/Trustee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Moves Abroad</a:t>
          </a:r>
        </a:p>
      </dsp:txBody>
      <dsp:txXfrm>
        <a:off x="3750255" y="1060504"/>
        <a:ext cx="2662321" cy="825288"/>
      </dsp:txXfrm>
    </dsp:sp>
    <dsp:sp modelId="{170DF21D-66E4-4FBB-816F-CDCCD2AAEE4E}">
      <dsp:nvSpPr>
        <dsp:cNvPr id="0" name=""/>
        <dsp:cNvSpPr/>
      </dsp:nvSpPr>
      <dsp:spPr>
        <a:xfrm>
          <a:off x="7004863" y="769092"/>
          <a:ext cx="3239324" cy="1941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Where is the trust “administered”?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Where are the assets?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U.S. Court’s role?</a:t>
          </a:r>
        </a:p>
      </dsp:txBody>
      <dsp:txXfrm>
        <a:off x="7049546" y="813775"/>
        <a:ext cx="3149958" cy="1436224"/>
      </dsp:txXfrm>
    </dsp:sp>
    <dsp:sp modelId="{D127ED18-B960-417A-BC6D-BA55DF88C0DE}">
      <dsp:nvSpPr>
        <dsp:cNvPr id="0" name=""/>
        <dsp:cNvSpPr/>
      </dsp:nvSpPr>
      <dsp:spPr>
        <a:xfrm>
          <a:off x="7570705" y="2764321"/>
          <a:ext cx="2225518" cy="696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Foreign?? Grantor Trust</a:t>
          </a:r>
        </a:p>
      </dsp:txBody>
      <dsp:txXfrm>
        <a:off x="7591112" y="2784728"/>
        <a:ext cx="2184704" cy="6559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A37B6-F41B-491D-B93D-AB4BC473CDD5}">
      <dsp:nvSpPr>
        <dsp:cNvPr id="0" name=""/>
        <dsp:cNvSpPr/>
      </dsp:nvSpPr>
      <dsp:spPr>
        <a:xfrm>
          <a:off x="2921729" y="613831"/>
          <a:ext cx="3588714" cy="3588714"/>
        </a:xfrm>
        <a:prstGeom prst="blockArc">
          <a:avLst>
            <a:gd name="adj1" fmla="val 10692303"/>
            <a:gd name="adj2" fmla="val 16692477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5D1D6-6B3E-49BE-A400-6BF46DA84A10}">
      <dsp:nvSpPr>
        <dsp:cNvPr id="0" name=""/>
        <dsp:cNvSpPr/>
      </dsp:nvSpPr>
      <dsp:spPr>
        <a:xfrm>
          <a:off x="2922485" y="649631"/>
          <a:ext cx="3588714" cy="3588714"/>
        </a:xfrm>
        <a:prstGeom prst="blockArc">
          <a:avLst>
            <a:gd name="adj1" fmla="val 4909021"/>
            <a:gd name="adj2" fmla="val 10762535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FE257-53CC-4779-89A1-5EAE624F958A}">
      <dsp:nvSpPr>
        <dsp:cNvPr id="0" name=""/>
        <dsp:cNvSpPr/>
      </dsp:nvSpPr>
      <dsp:spPr>
        <a:xfrm>
          <a:off x="3392803" y="645753"/>
          <a:ext cx="3588714" cy="3588714"/>
        </a:xfrm>
        <a:prstGeom prst="blockArc">
          <a:avLst>
            <a:gd name="adj1" fmla="val 21500131"/>
            <a:gd name="adj2" fmla="val 5834292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5CCAE-0469-49C7-B68A-D3CAD876DF26}">
      <dsp:nvSpPr>
        <dsp:cNvPr id="0" name=""/>
        <dsp:cNvSpPr/>
      </dsp:nvSpPr>
      <dsp:spPr>
        <a:xfrm>
          <a:off x="3392215" y="617892"/>
          <a:ext cx="3588714" cy="3588714"/>
        </a:xfrm>
        <a:prstGeom prst="blockArc">
          <a:avLst>
            <a:gd name="adj1" fmla="val 15766871"/>
            <a:gd name="adj2" fmla="val 21554789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25344-596E-47AA-8070-F966C940F351}">
      <dsp:nvSpPr>
        <dsp:cNvPr id="0" name=""/>
        <dsp:cNvSpPr/>
      </dsp:nvSpPr>
      <dsp:spPr>
        <a:xfrm>
          <a:off x="4067134" y="1532809"/>
          <a:ext cx="1650582" cy="20393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Foreign Grantor Trust</a:t>
          </a:r>
        </a:p>
      </dsp:txBody>
      <dsp:txXfrm>
        <a:off x="4308856" y="1831464"/>
        <a:ext cx="1167138" cy="1442034"/>
      </dsp:txXfrm>
    </dsp:sp>
    <dsp:sp modelId="{ED216B07-0395-4C7E-97B8-CA9B9B348B66}">
      <dsp:nvSpPr>
        <dsp:cNvPr id="0" name=""/>
        <dsp:cNvSpPr/>
      </dsp:nvSpPr>
      <dsp:spPr>
        <a:xfrm>
          <a:off x="3847627" y="-94555"/>
          <a:ext cx="2237389" cy="1535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U.S. Settlor</a:t>
          </a:r>
        </a:p>
      </dsp:txBody>
      <dsp:txXfrm>
        <a:off x="4175285" y="130368"/>
        <a:ext cx="1582073" cy="1086026"/>
      </dsp:txXfrm>
    </dsp:sp>
    <dsp:sp modelId="{0CB70968-226E-44AB-A668-499EC433F833}">
      <dsp:nvSpPr>
        <dsp:cNvPr id="0" name=""/>
        <dsp:cNvSpPr/>
      </dsp:nvSpPr>
      <dsp:spPr>
        <a:xfrm>
          <a:off x="5649962" y="1800131"/>
          <a:ext cx="2578443" cy="1178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Non-U.S. Beneficiaries</a:t>
          </a:r>
        </a:p>
      </dsp:txBody>
      <dsp:txXfrm>
        <a:off x="6027566" y="1972665"/>
        <a:ext cx="1823235" cy="833066"/>
      </dsp:txXfrm>
    </dsp:sp>
    <dsp:sp modelId="{79CE440F-93EB-4A67-A8B2-BC7048F736F9}">
      <dsp:nvSpPr>
        <dsp:cNvPr id="0" name=""/>
        <dsp:cNvSpPr/>
      </dsp:nvSpPr>
      <dsp:spPr>
        <a:xfrm>
          <a:off x="3472876" y="3601201"/>
          <a:ext cx="2986891" cy="11554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Future Benes = U.S.?</a:t>
          </a:r>
        </a:p>
      </dsp:txBody>
      <dsp:txXfrm>
        <a:off x="3910296" y="3770406"/>
        <a:ext cx="2112051" cy="816997"/>
      </dsp:txXfrm>
    </dsp:sp>
    <dsp:sp modelId="{3229DCF9-85E6-4E5B-92D7-342228719AF8}">
      <dsp:nvSpPr>
        <dsp:cNvPr id="0" name=""/>
        <dsp:cNvSpPr/>
      </dsp:nvSpPr>
      <dsp:spPr>
        <a:xfrm>
          <a:off x="1833045" y="1752600"/>
          <a:ext cx="2262277" cy="14209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Foreign Trust</a:t>
          </a:r>
        </a:p>
      </dsp:txBody>
      <dsp:txXfrm>
        <a:off x="2164348" y="1960697"/>
        <a:ext cx="1599671" cy="1004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3"/>
            <a:ext cx="5505450" cy="313753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37644-40C6-59BF-F48A-F4B75C2B1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AF59B-A300-E63C-3E26-FD1306EB1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DF518-28C6-8AC6-B303-9CAC51822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ED1C3-7576-E7F0-EDBE-00093A5A8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2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04C36-F627-1875-91C7-22CAAB1B8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4E847-0A9F-2BD5-C6F0-28F773AD5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16628-8B22-5EF7-B0EB-654575FB4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5323C-EC46-EAC9-D888-7F5C8DBDE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F49F9-8C01-4DB4-D4E9-8B79AFA08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4A173-88AB-C04B-C0FE-437C2EAE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C7D80-DE45-412D-8A8C-7CEA8E969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326B0-F87B-49FD-15E5-49A70F8AE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7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B6715-0A9D-8BF6-CD32-C3FBBB55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5B9E5-2C27-55B2-A32C-B593A016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62554-7ECD-D99C-A01A-4A53BDE00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E5E21-B1FD-8858-A300-E5AD9D670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C525C-560E-37C7-C674-E8F8FDA61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D8E83-5392-9B9E-3B31-3F8E64DC7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81AA4-3D38-1F0B-2B15-97B31A2B2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3735E-8898-6F00-020F-6796636AC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5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38D6B-2E02-49FD-A7A8-52967F18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7B462-D057-8DE3-EFD5-421C15D59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68DAD-8C34-2D53-9BE7-A65C6E54F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A5FC5-CA62-8D49-C576-A18CF18A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89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2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839EB-263B-DB99-6A87-FA6800BC9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F7EAE-B3B6-D271-6CD5-4EB907219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C8333-ADAC-5EB6-40DA-DD5497B6C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D6DD6-FDE3-555B-170B-C2F54529F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1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2A2B-D4AE-15F4-2082-EE4DFCFA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B87DED-8D17-DE56-7080-048124AF0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116EF-4B24-A972-C81B-278BA65C3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96217-3875-D529-B376-2B083B295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8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07CF-BEE5-3ECF-E317-F4FEECDB1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F6DAC5-66BB-7082-9FD3-2179DCD54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6BEE3-A391-361A-DCEA-19D5DAA68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5C4C5-D931-DD25-1216-BBE858BE4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1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96F9-8A5E-A6C5-3564-C71ACAB2B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CE2AE7-C720-BD5D-260F-53BAC98DC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09123-C46F-CA29-C168-9ACDA27B9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59D37-E3E7-E48F-14FA-FF749FE6C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DFE64-2476-9A9B-50A9-624B314F2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4B8DD-1A01-A1CF-9D2E-AAB4F5FCA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E628E-257E-F0F3-84F7-D6C76818F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3C7F4-E0E5-A724-06BD-FA692B5B3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0B30D-C07A-425B-A90C-BA7BEB1910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72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789AB-07A0-4DAB-8699-2167A5211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06BFE-286F-7AA4-40D4-59116BD82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2DAA6-F800-AB92-E35C-1B785A54B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B7DA0-9456-B7CE-B548-1E0FC490D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5ED6-1778-569A-AA7E-4EAD6381E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ACE73-B7E2-43EC-114E-4FFDBF947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6E728-6ACB-0818-C74A-54C929CB6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196A8-49C3-3E0D-609E-2F3AEC120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0B30D-C07A-425B-A90C-BA7BEB1910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01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1D3D-58FA-127A-B6FD-5E4EEB440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6280F-BC32-2DC0-38C6-16A9224A4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E4BDD-51D1-46F4-ABA5-1D37A095B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D049A-276C-4A71-E9B2-87F021D50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0B30D-C07A-425B-A90C-BA7BEB1910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03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641D3-A1CC-A404-B045-0686928DF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4D44-82E9-F13F-6D08-F2E9DEB76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B17AF-CA89-F322-2F68-1E1371AD8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23CFE-3654-0973-2A61-0550A91C7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0B30D-C07A-425B-A90C-BA7BEB1910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32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3729-3D9F-8775-2A05-224CAAD9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B7377-973F-CAA3-E8A3-320EB3200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6A076-BC59-4013-54C7-72A663A56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2A6DB-644B-E245-8A0E-071035C08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0B30D-C07A-425B-A90C-BA7BEB1910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69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B4A8-2F8A-7729-30A1-68A9E48E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59F484-6073-9D8E-BF59-85466197F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13702-D410-6B8B-A06D-FC63A0E60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FE157-D54E-EB23-607B-FAF670B0B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F014-9415-D055-3C5E-DA3C74F7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07767-C282-0F2A-B4B6-C7EA1A097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F5529-9AB9-7214-E520-E91A6347A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30F62-4369-0C98-E822-A7322F06E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27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1EDED-5E0C-13CF-53BC-C210BFA90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EF750-6E37-E598-E5A9-7B5496B7F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7B36D-9434-C8AF-7B3C-DF36FB512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C6990-D186-7D72-3116-4C289D39B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135F4-34B3-7964-AD85-1BF793BC4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CEC43-C867-4A34-E6C5-D6E3DB4CB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1DB05-B791-7937-C72E-17FEE58EF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881F1-2D00-C3F2-02C9-6D0283941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78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29B6-4D7B-E954-E742-DCFAF1CBE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85719-A12B-39F3-E2F9-1025BE5C5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778A8-E5D2-85D4-E150-89F0D6764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0C8BE-2A9B-DF82-861B-C6204ED27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17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FE1FA-FF6B-22DB-F6EB-23DC58C4A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2F8BC-4776-44A7-29EA-7ADDD6B25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3C495-05EA-07FD-903D-E54842507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F3C5F-41F2-905F-982C-71DE0B22E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5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D2330-4A32-B1BB-FA25-92010718C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34A9C-E60D-65BE-84B8-0569A0E61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897451-7D06-E0DF-F9E3-14E9186C0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CA18D-DBAD-5E1C-B189-C3B084A40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4AFD-89F3-5DD7-3691-7CEC82D2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0E11A-4DA9-8CFC-25BA-1345C8AB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51E82-7067-00E8-C713-527F5108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F7DD8-8A03-6439-1751-E57A2614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D9D9B-933F-6958-B66D-07EDBD4B3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D1EA4-D383-F8AD-9988-C5C711837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56E21-9FB0-57B2-7D4E-8BE720F7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24D7E-13E9-77DA-5397-F3A5DC39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D0F2A-D50D-D55C-BB64-F085FE39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40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E04D-84A7-CC8E-6098-B936FE9C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B8246-C81D-F74F-7956-8F566A595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D8808-2836-AA65-34F5-59F3FC73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6BB6-624A-12CD-0F58-50E1CB5F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4D464-D38B-9862-0EAF-A4602FCE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9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F2B93-3D3F-7797-61D5-E9BA2D07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6A542-9DDE-9CC7-19B9-043A3611E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14A8D-D667-8D43-F5A0-D1385D228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F0434-A4DD-5070-C529-EE72A2BF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C96A3-5D82-6936-BA62-DC7890AA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3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30F1-F7EF-880D-A867-A8379BDF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E8A6-D515-2740-9850-47ABFA2C7C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10DEC-55A6-8FD8-498D-6A0A91551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2CA43-2371-5D7F-CD37-904F9B49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53399-F295-E1C8-88DC-D4AFA392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7F07C-511F-ADE3-080D-6FF57422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41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A564-0C62-235B-C69F-90FAEF93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EFDA0-B3BE-59A0-79DA-9FA2EFB4E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C1979-6821-283B-246E-5028E32F9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3E735-611F-8EDF-8190-C2D70FE21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9B9B9-5782-6705-F8F0-6E7281E00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B7270-8327-26A1-3908-B6FC6992F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40003-9A6D-A1AD-54A5-8A763595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E57DE-9FA2-A6B3-3977-CB30BA0B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8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0834-9E04-5920-3507-E9D1697C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2641B-D6A1-0E64-B3EE-408BA188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E5F56-B0B9-E34B-3D09-16E1B1BA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55F67-98FD-934E-7017-182F76AA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81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BB8494-50AE-90D3-EBD3-D78CC3EA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7D63F-90D4-6BAC-DDD0-F3D2F93B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51EF9-F3B7-55CF-AA61-36EBFC54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E9643-88BA-D115-6302-BFADDEE1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EEFDE-0343-E847-666B-60CD16642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7D928-3202-0DE2-7260-27EB7D91B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58757-492C-2390-86E1-584B4F28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E5435-5091-67C8-1BAF-6C854105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93214-839C-D3E9-0BE1-249536DE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51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F10-FDA6-5EB8-79DC-CCBD6AD7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F2AEF-A7D3-1F7F-B0F8-98064415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D8931-8F04-8D85-1789-96E033E5C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5FE8B-A7A6-74E7-201F-169374CF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A4855-1A87-7DF9-17AC-B8A38C80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00ACF-2A8F-A457-1FAB-9411F1AB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01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EC78-2E0B-A7EB-3C1E-F9365353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78947A-BE30-EEF2-7C65-D5F4B10E8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8F229-5B57-8E43-A4A9-B08F6BDC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6E5BB-B7A2-4A3E-1FC8-FD0CE49D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61695-EF29-EB1E-8C3B-C7E6173F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30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4FEF5A-2D90-28FB-359C-764635285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16187-241E-5541-748B-049E37D66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B3BBC-DEB4-14A1-5237-5F110464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148DA-1432-35D0-3F70-E1CD69F5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FCF22-A766-28F0-C3D6-C3B8272C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7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9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E1181-EB04-D5C1-75D1-6239F352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F89D2-7FC4-9A3F-727F-848E171F0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85301-1423-2BA8-257E-B28DB34A1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DE8B5-9E36-4446-B831-8C5D22D9AB72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85292-12F2-97DA-A220-15E0AB3E7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BEF9-C340-08EC-BD09-B96F42B18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11E7-0ABE-46B1-87C3-24311242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787" y="1333205"/>
            <a:ext cx="11774566" cy="14649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Global Ties, Local Strategies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Tips &amp; Traps - Planning for Clients with International Connections</a:t>
            </a:r>
            <a:br>
              <a:rPr lang="en-US" sz="4000" dirty="0">
                <a:solidFill>
                  <a:schemeClr val="tx2"/>
                </a:solidFill>
              </a:rPr>
            </a:b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672" y="6128214"/>
            <a:ext cx="8686800" cy="44040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October 20, 2025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443BF18-C8BB-52D7-7C1C-B942C7370C78}"/>
              </a:ext>
            </a:extLst>
          </p:cNvPr>
          <p:cNvSpPr txBox="1">
            <a:spLocks/>
          </p:cNvSpPr>
          <p:nvPr/>
        </p:nvSpPr>
        <p:spPr>
          <a:xfrm>
            <a:off x="475672" y="4792342"/>
            <a:ext cx="8686800" cy="440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</a:rPr>
              <a:t>Joan K. Crain, CFP</a:t>
            </a:r>
            <a:r>
              <a:rPr lang="en-US" sz="2800" i="0" u="none" strike="noStrike" kern="12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®</a:t>
            </a:r>
            <a:r>
              <a:rPr lang="en-US" sz="2800" dirty="0">
                <a:solidFill>
                  <a:schemeClr val="tx2"/>
                </a:solidFill>
              </a:rPr>
              <a:t>, TEP, AEP</a:t>
            </a:r>
            <a:r>
              <a:rPr lang="en-US" sz="28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®</a:t>
            </a:r>
            <a:r>
              <a:rPr lang="en-US" sz="2800" dirty="0">
                <a:solidFill>
                  <a:schemeClr val="tx2"/>
                </a:solidFill>
              </a:rPr>
              <a:t> (distinguished)</a:t>
            </a:r>
            <a:r>
              <a:rPr lang="en-US" sz="2800" i="0" u="none" strike="noStrike" kern="12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Global Wealth Advisor</a:t>
            </a:r>
          </a:p>
          <a:p>
            <a:r>
              <a:rPr lang="en-US" sz="2800" dirty="0">
                <a:solidFill>
                  <a:schemeClr val="tx2"/>
                </a:solidFill>
              </a:rPr>
              <a:t>J Crain Consulting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8D873-1C96-DC3E-5198-E3C219EFE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41" y="2351974"/>
            <a:ext cx="4258236" cy="42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6144D-2A5C-C538-5FC0-0AF1E133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E650-8C66-0B0B-335E-0D65F857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#2: The Non-Citizen Spouse (NCS)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Post Mortem Options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24AB4-02F9-3E2A-016B-14013B8B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44" y="1475738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Disclaimer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Could be full or partial disclaimer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Must be done prior to filing deceased spouse’s estate tax return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Become a U.S. citizen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To avoid tax or QDOT, must remain in U.S. until citizenship is granted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Timing could be challenging if this process only began post-death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4B3D4-7670-64A8-FCFC-243CCD063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7B7B-72F3-174B-A375-A8F54791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#3: The Child Who Lives in Portugal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Planning for family members living abroad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6B27-4A58-C488-3CD0-6B6D8F63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68" y="171778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“Do you have any family members living outside the U.S.?”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If “Yes”, considerations when making gifts and bequests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Gifts of securities may clash with rules for U.S. persons abroad 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IRA beneficiary designations may be counter-productive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Trusts may not work well in another jurisdiction – at a minimum, beneficiary will have reporting obligations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D34A2-AA22-D5FB-AC83-C1BF4BFA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101" y="4715012"/>
            <a:ext cx="1924031" cy="16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7789F-8EB5-3D58-D6E6-42CD7F86E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8B87-F185-C4D3-7C25-E4D2455F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#3: Family Who Live Abroad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Beware of Trusts!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0C7BD-2E46-3DBD-82EB-CC01BD8A1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68" y="1717785"/>
            <a:ext cx="10718410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Even in other common law jurisdictions trust law and taxes can vary significantly vs. U.S.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Canada: “deemed resident” trusts;  21-year deemed sale = capital gains tax 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U.K.: 10-year “periodic charge” = tax on assets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Civil law countries are often even less favorable to trusts 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May ignore the trust and tax beneficiaries directly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2060"/>
                </a:solidFill>
              </a:rPr>
              <a:t>E.g., France: One French resident beneficiary pulls entire trust into French tax and reporting obligations = privacy as well as financial implications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7501C-A592-2A6A-58A4-22100BD72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9E9-1A6C-62AB-2D08-D2F11975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#4: The Foreign Retirement Account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Tax-deferred retirement accounts do not travel well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AB4DD-5418-2634-8452-BB9EB0817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4" y="124265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New country rarely recognizes or coordinates tax benefits with originating country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Exception: Social Security totalization agreements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Hint: if U.S. person moves abroad consider suspending further contributions to U.S. retirement accounts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Avoid complex mismatched taxes 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But may be difficult to maintain accounts in U.S. if no U.S. home address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endParaRPr lang="en-US" sz="2400" dirty="0">
              <a:solidFill>
                <a:srgbClr val="002060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4FF32-BACE-1370-4520-9212B27C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B5FF6-C8B5-0500-0D31-E5253CDA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#4: The Foreign Retirement Account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Tax-deferred retirement accounts do not travel well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C715D-07C8-6FC3-B657-E85CE6F7E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23" y="1057603"/>
            <a:ext cx="10853890" cy="4742794"/>
          </a:xfrm>
          <a:noFill/>
        </p:spPr>
        <p:txBody>
          <a:bodyPr>
            <a:normAutofit lnSpcReduction="1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U.S. rarely recognizes tax deferral of non-U.S. retirement accounts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U.S. person returning from living abroad faces difficult choice re: their foreign retirement account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Two options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1. Leave account abroad, no further additions, withdraw per foreign country’s rules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OR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2. Liquidate foreign account, bring funds to U.S., maybe start new U.S. retirement account 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endParaRPr lang="en-US" sz="2400" dirty="0">
              <a:solidFill>
                <a:srgbClr val="002060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67618-BACA-4C99-DE9C-933F4C92E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FA40A-E26B-12DA-89B9-495EC1D0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#5: Missing Critical Deadlines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Even investor visas must be renewed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CB748-297E-B7A7-B46E-0DA39482A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4" y="1242655"/>
            <a:ext cx="11007189" cy="4742794"/>
          </a:xfrm>
          <a:noFill/>
        </p:spPr>
        <p:txBody>
          <a:bodyPr>
            <a:normAutofit/>
          </a:bodyPr>
          <a:lstStyle/>
          <a:p>
            <a:pPr marL="1874520" lvl="6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1188720" lvl="3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2060"/>
                </a:solidFill>
              </a:rPr>
              <a:t>Back from holidays…but the E-2 deadline was yesterday!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B10F8-D391-211E-5C5E-C043E93C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588" y="2673959"/>
            <a:ext cx="6167718" cy="35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18204-B2A8-01CF-23D9-99C4B0CD1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51DB-9A2C-1138-672D-D3AE210C8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#5: Missing Critical Deadlines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No do-overs on these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F8E59-55E8-82CC-B1E7-17659D19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22" y="1242654"/>
            <a:ext cx="10701325" cy="5615345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Visa renewals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Student visas, H-1B, E-2, EB-5, </a:t>
            </a:r>
            <a:r>
              <a:rPr lang="en-US" sz="2400" dirty="0" err="1">
                <a:solidFill>
                  <a:srgbClr val="002060"/>
                </a:solidFill>
              </a:rPr>
              <a:t>etc</a:t>
            </a:r>
            <a:endParaRPr lang="en-US" sz="2400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Expatriation “window”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Green cards for &lt;8/15 years may not be “covered expatriates”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Reporting foreign connections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Foreign gifts (3520)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Foreign trust activity (3520, 3520A)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Foreign assets and accounts; including signing authority (FBAR, 8938, </a:t>
            </a:r>
            <a:r>
              <a:rPr lang="en-US" sz="2400" dirty="0" err="1">
                <a:solidFill>
                  <a:srgbClr val="002060"/>
                </a:solidFill>
              </a:rPr>
              <a:t>etc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6221-1009-F3B4-8AA2-51C9E7629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" y="318246"/>
            <a:ext cx="10058400" cy="1188720"/>
          </a:xfrm>
        </p:spPr>
        <p:txBody>
          <a:bodyPr>
            <a:norm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Trap #6: Domicile 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Missing creative planning opportunities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FC26B7-D2A2-7DE0-4C78-C25487546C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809468"/>
              </p:ext>
            </p:extLst>
          </p:nvPr>
        </p:nvGraphicFramePr>
        <p:xfrm>
          <a:off x="663388" y="1893346"/>
          <a:ext cx="10608644" cy="4435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7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A184D-B827-A553-F743-012F39CFF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C970-5558-522E-A4E7-A3A8839C7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</a:rPr>
              <a:t>Creative Domicile Planning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Example:  </a:t>
            </a:r>
            <a:r>
              <a:rPr lang="en-US" b="1" dirty="0" err="1">
                <a:solidFill>
                  <a:schemeClr val="tx2"/>
                </a:solidFill>
                <a:latin typeface="Cambria"/>
              </a:rPr>
              <a:t>Mme</a:t>
            </a:r>
            <a:r>
              <a:rPr lang="en-US" b="1" dirty="0">
                <a:solidFill>
                  <a:schemeClr val="tx2"/>
                </a:solidFill>
                <a:latin typeface="Cambria"/>
              </a:rPr>
              <a:t> Leblanc of France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24BAF-85B8-C425-249C-AFC313666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28" y="1497106"/>
            <a:ext cx="10086202" cy="4419599"/>
          </a:xfrm>
          <a:noFill/>
        </p:spPr>
        <p:txBody>
          <a:bodyPr>
            <a:normAutofit fontScale="47500" lnSpcReduction="2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5100" dirty="0" err="1">
                <a:solidFill>
                  <a:srgbClr val="002060"/>
                </a:solidFill>
              </a:rPr>
              <a:t>Mme</a:t>
            </a:r>
            <a:r>
              <a:rPr lang="en-US" sz="5100" dirty="0">
                <a:solidFill>
                  <a:srgbClr val="002060"/>
                </a:solidFill>
              </a:rPr>
              <a:t> Leblanc is a French citizen (non-U.S.) living in U.S.  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100" dirty="0">
                <a:solidFill>
                  <a:srgbClr val="002060"/>
                </a:solidFill>
              </a:rPr>
              <a:t>E-2 investment visa based on her perfume import business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100" dirty="0">
                <a:solidFill>
                  <a:srgbClr val="002060"/>
                </a:solidFill>
              </a:rPr>
              <a:t>15 years in U.S.; unsure if she will return to France to live</a:t>
            </a:r>
          </a:p>
          <a:p>
            <a:pPr marL="1051560" lvl="2">
              <a:lnSpc>
                <a:spcPct val="150000"/>
              </a:lnSpc>
              <a:spcBef>
                <a:spcPts val="0"/>
              </a:spcBef>
            </a:pPr>
            <a:r>
              <a:rPr lang="en-US" sz="5100" dirty="0">
                <a:solidFill>
                  <a:srgbClr val="002060"/>
                </a:solidFill>
              </a:rPr>
              <a:t>Retains ancestral home in Brittany; frequently visits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100" dirty="0">
                <a:solidFill>
                  <a:srgbClr val="002060"/>
                </a:solidFill>
              </a:rPr>
              <a:t>Age 55; unmarried; 2 children (both U.S.)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100" dirty="0">
                <a:solidFill>
                  <a:srgbClr val="002060"/>
                </a:solidFill>
              </a:rPr>
              <a:t>Net worth $20MM</a:t>
            </a:r>
          </a:p>
          <a:p>
            <a:pPr marL="1051560" lvl="2">
              <a:lnSpc>
                <a:spcPct val="150000"/>
              </a:lnSpc>
              <a:spcBef>
                <a:spcPts val="0"/>
              </a:spcBef>
            </a:pPr>
            <a:r>
              <a:rPr lang="en-US" sz="5100" dirty="0">
                <a:solidFill>
                  <a:srgbClr val="002060"/>
                </a:solidFill>
              </a:rPr>
              <a:t>Including $12MM in a BVI company</a:t>
            </a:r>
          </a:p>
          <a:p>
            <a:pPr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900" b="1" i="1" dirty="0">
                <a:solidFill>
                  <a:srgbClr val="002060"/>
                </a:solidFill>
              </a:rPr>
              <a:t>Is </a:t>
            </a:r>
            <a:r>
              <a:rPr lang="en-US" sz="5900" b="1" i="1" dirty="0" err="1">
                <a:solidFill>
                  <a:srgbClr val="002060"/>
                </a:solidFill>
              </a:rPr>
              <a:t>Mme</a:t>
            </a:r>
            <a:r>
              <a:rPr lang="en-US" sz="5900" b="1" i="1" dirty="0">
                <a:solidFill>
                  <a:srgbClr val="002060"/>
                </a:solidFill>
              </a:rPr>
              <a:t> Leblanc a U.S. domiciliary? 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9FA9D-8127-3D03-713D-97405A557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232" y="3786809"/>
            <a:ext cx="4353338" cy="29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5ADE9-283E-CFFE-B108-2D99FBE19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670C-83FB-B38F-B74B-7F107405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</a:rPr>
              <a:t>Creative Domicile Planning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Example: </a:t>
            </a:r>
            <a:r>
              <a:rPr lang="en-US" b="1" dirty="0" err="1">
                <a:solidFill>
                  <a:schemeClr val="tx2"/>
                </a:solidFill>
                <a:latin typeface="Cambria"/>
              </a:rPr>
              <a:t>Mme</a:t>
            </a:r>
            <a:r>
              <a:rPr lang="en-US" b="1" dirty="0">
                <a:solidFill>
                  <a:schemeClr val="tx2"/>
                </a:solidFill>
                <a:latin typeface="Cambria"/>
              </a:rPr>
              <a:t> Leblanc 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886EE-48F9-4A64-FE22-9087E845D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27" y="1350231"/>
            <a:ext cx="10434073" cy="4742794"/>
          </a:xfrm>
          <a:noFill/>
        </p:spPr>
        <p:txBody>
          <a:bodyPr>
            <a:normAutofit fontScale="92500" lnSpcReduction="2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100" dirty="0">
                <a:solidFill>
                  <a:srgbClr val="002060"/>
                </a:solidFill>
              </a:rPr>
              <a:t>Why is domicile important?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3100" dirty="0">
                <a:solidFill>
                  <a:srgbClr val="002060"/>
                </a:solidFill>
              </a:rPr>
              <a:t>Advantages to U.S. Domicile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</a:rPr>
              <a:t>Full FET exemption 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</a:rPr>
              <a:t>Testamentary freedom; no forced heirship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3100" dirty="0">
                <a:solidFill>
                  <a:srgbClr val="002060"/>
                </a:solidFill>
              </a:rPr>
              <a:t>Disadvantages to U.S. Domicile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</a:rPr>
              <a:t>U.S. estate tax on excess &gt;exemption; including offshore company 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</a:rPr>
              <a:t>France may assert French domicile; treaty tie-breaker rules may not be definitive; long costly settlement by competent authorities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1C42-F033-667C-A874-2A0CD998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393403"/>
            <a:ext cx="10334844" cy="6255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F607A-5F57-7575-1FF2-D4271955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20" y="1241883"/>
            <a:ext cx="11153552" cy="4903417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en-US" sz="3800" dirty="0">
                <a:solidFill>
                  <a:srgbClr val="002060"/>
                </a:solidFill>
              </a:rPr>
              <a:t>Trap 1: Reality check: look before you leap</a:t>
            </a:r>
          </a:p>
          <a:p>
            <a:pPr lvl="1"/>
            <a:r>
              <a:rPr lang="en-US" sz="3400" dirty="0">
                <a:solidFill>
                  <a:srgbClr val="002060"/>
                </a:solidFill>
              </a:rPr>
              <a:t>Foreign taxes, legal systems, investments…and other surprises</a:t>
            </a:r>
          </a:p>
          <a:p>
            <a:r>
              <a:rPr lang="en-US" sz="3800" dirty="0">
                <a:solidFill>
                  <a:srgbClr val="002060"/>
                </a:solidFill>
              </a:rPr>
              <a:t>Trap 2: The non-citizen spouse: what – no marital deduction?!</a:t>
            </a:r>
          </a:p>
          <a:p>
            <a:r>
              <a:rPr lang="en-US" sz="3800" dirty="0">
                <a:solidFill>
                  <a:srgbClr val="002060"/>
                </a:solidFill>
              </a:rPr>
              <a:t>Trap 3: The child living abroad: a problem beneficiary?</a:t>
            </a:r>
          </a:p>
          <a:p>
            <a:r>
              <a:rPr lang="en-US" sz="3800" dirty="0">
                <a:solidFill>
                  <a:srgbClr val="002060"/>
                </a:solidFill>
              </a:rPr>
              <a:t>Trap 4: Onshoring a foreign retirement account…or not</a:t>
            </a:r>
          </a:p>
          <a:p>
            <a:r>
              <a:rPr lang="en-US" sz="3800" dirty="0">
                <a:solidFill>
                  <a:srgbClr val="002060"/>
                </a:solidFill>
              </a:rPr>
              <a:t>Trap 5: Critical deadlines you don’t want to miss</a:t>
            </a:r>
          </a:p>
          <a:p>
            <a:r>
              <a:rPr lang="en-US" sz="3800" dirty="0">
                <a:solidFill>
                  <a:srgbClr val="002060"/>
                </a:solidFill>
              </a:rPr>
              <a:t>Trap 6: </a:t>
            </a:r>
            <a:r>
              <a:rPr lang="en-US" sz="3800">
                <a:solidFill>
                  <a:srgbClr val="002060"/>
                </a:solidFill>
              </a:rPr>
              <a:t>Domicile Planning</a:t>
            </a:r>
            <a:endParaRPr lang="en-US" sz="3800" dirty="0">
              <a:solidFill>
                <a:srgbClr val="002060"/>
              </a:solidFill>
            </a:endParaRPr>
          </a:p>
          <a:p>
            <a:r>
              <a:rPr lang="en-US" sz="3800" dirty="0">
                <a:solidFill>
                  <a:srgbClr val="002060"/>
                </a:solidFill>
              </a:rPr>
              <a:t>Trap 7: Foreign trusts, especially the “grantor” kind!</a:t>
            </a:r>
          </a:p>
          <a:p>
            <a:r>
              <a:rPr lang="en-US" sz="3800" dirty="0">
                <a:solidFill>
                  <a:srgbClr val="002060"/>
                </a:solidFill>
              </a:rPr>
              <a:t>Trap 8: Change!</a:t>
            </a:r>
          </a:p>
          <a:p>
            <a:pPr marL="320040" lvl="1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6D9F-0004-2659-CAD0-6298298A4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E17C-9779-26E1-193E-34176A88C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</a:rPr>
              <a:t>Creative Domicile Planning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Example:  </a:t>
            </a:r>
            <a:r>
              <a:rPr lang="en-US" b="1" dirty="0" err="1">
                <a:solidFill>
                  <a:schemeClr val="tx2"/>
                </a:solidFill>
                <a:latin typeface="Cambria"/>
              </a:rPr>
              <a:t>Mme</a:t>
            </a:r>
            <a:r>
              <a:rPr lang="en-US" b="1" dirty="0">
                <a:solidFill>
                  <a:schemeClr val="tx2"/>
                </a:solidFill>
                <a:latin typeface="Cambria"/>
              </a:rPr>
              <a:t> Leblanc 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A4026-515B-31F3-10CD-4A2FA4A8D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28" y="1497106"/>
            <a:ext cx="8963860" cy="4903693"/>
          </a:xfrm>
          <a:noFill/>
        </p:spPr>
        <p:txBody>
          <a:bodyPr>
            <a:normAutofit fontScale="40000" lnSpcReduction="2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7000" dirty="0">
                <a:solidFill>
                  <a:srgbClr val="002060"/>
                </a:solidFill>
              </a:rPr>
              <a:t>U.S.-France Estate &amp; Gift Tax Treaty</a:t>
            </a:r>
            <a:r>
              <a:rPr lang="en-US" sz="5900" dirty="0">
                <a:solidFill>
                  <a:srgbClr val="002060"/>
                </a:solidFill>
              </a:rPr>
              <a:t>: 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900" dirty="0">
                <a:solidFill>
                  <a:srgbClr val="002060"/>
                </a:solidFill>
              </a:rPr>
              <a:t>Article 4 (Domicile) = Domicile Tie-Breakers in sequence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900" dirty="0">
                <a:solidFill>
                  <a:srgbClr val="002060"/>
                </a:solidFill>
              </a:rPr>
              <a:t>  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900" dirty="0">
                <a:solidFill>
                  <a:srgbClr val="002060"/>
                </a:solidFill>
              </a:rPr>
              <a:t>Permanent Home in only one country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900" dirty="0">
                <a:solidFill>
                  <a:srgbClr val="002060"/>
                </a:solidFill>
              </a:rPr>
              <a:t>Center of Vital Interests: personal &amp; economic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900" dirty="0">
                <a:solidFill>
                  <a:srgbClr val="002060"/>
                </a:solidFill>
              </a:rPr>
              <a:t>Habitual Abode: most frequent residence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900" dirty="0">
                <a:solidFill>
                  <a:srgbClr val="002060"/>
                </a:solidFill>
              </a:rPr>
              <a:t>Nationality: a citizen of only one country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5900" dirty="0">
                <a:solidFill>
                  <a:srgbClr val="002060"/>
                </a:solidFill>
              </a:rPr>
              <a:t>Competent Authorities/Mutual Agreement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B88BA-920E-46E7-1241-74D6AE1DD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4B398-96DC-1FF9-235D-CC73F0AC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64" y="125789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</a:rPr>
              <a:t>Creative Domicile Planning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Example: Is </a:t>
            </a:r>
            <a:r>
              <a:rPr lang="en-US" b="1" dirty="0" err="1">
                <a:solidFill>
                  <a:schemeClr val="tx2"/>
                </a:solidFill>
                <a:latin typeface="Cambria"/>
              </a:rPr>
              <a:t>Mme</a:t>
            </a:r>
            <a:r>
              <a:rPr lang="en-US" b="1" dirty="0">
                <a:solidFill>
                  <a:schemeClr val="tx2"/>
                </a:solidFill>
                <a:latin typeface="Cambria"/>
              </a:rPr>
              <a:t> Leblanc a U.S. Domiciliary?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EEB2A-8539-1922-1A11-5B4B24F4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67" y="1520687"/>
            <a:ext cx="10434073" cy="5337313"/>
          </a:xfrm>
          <a:noFill/>
        </p:spPr>
        <p:txBody>
          <a:bodyPr>
            <a:normAutofit lnSpcReduction="1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Yes, she is a U.S. Domiciliary</a:t>
            </a:r>
          </a:p>
          <a:p>
            <a:pPr marL="77724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Closest family is in U.S.: 2 children, grandchildren</a:t>
            </a:r>
          </a:p>
          <a:p>
            <a:pPr marL="77724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Business, current home (luxury condo) in Miami</a:t>
            </a:r>
          </a:p>
          <a:p>
            <a:pPr marL="77724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15+ years with U.S. as primary residence</a:t>
            </a:r>
          </a:p>
          <a:p>
            <a:pPr marL="77724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Only visits France periodically for vacations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No, she is a French Domiciliary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Ancestral home in Brittany owned in personal name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Frequent trips to France; spends a month at a time in Brittany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Friends and business partners in France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She is a French citizen and is in the U.S. on a non-immigrant visa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rgbClr val="002060"/>
              </a:solidFill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i="1" dirty="0">
                <a:solidFill>
                  <a:srgbClr val="002060"/>
                </a:solidFill>
              </a:rPr>
              <a:t>Conclusion:  Arguments support both positions!  Flexibility is key!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3EAAB-8E8C-6A40-4C92-0E48951EF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898F-8B47-E17B-6D4E-536198876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#7: Foreign Trusts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Surprises in U.S. statutes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9FA9-F28B-4635-8674-875862D7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4" y="124265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The “rev trust” that transforms into a foreign trust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U.S. grantor is initial trustee = U.S. trust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U.S. grantor dies; successor trustee is foreign national living abroad = foreign trust</a:t>
            </a:r>
          </a:p>
          <a:p>
            <a:pPr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2060"/>
                </a:solidFill>
              </a:rPr>
              <a:t>If a foreign country has jurisdiction over the current trustee, the trust fails the control test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0F448-FC5E-EAC1-06B9-E087DAEAD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D774-5BD9-9805-0449-43C0AB9C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02" y="647122"/>
            <a:ext cx="10058400" cy="11887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#7: Foreign Trusts</a:t>
            </a:r>
            <a:br>
              <a:rPr lang="en-US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Surprise – It’s now a Foreign Non-Grantor Trust!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endParaRPr lang="en-US" sz="4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69242A-05C2-F0CD-5126-FF8A955C4B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795206"/>
              </p:ext>
            </p:extLst>
          </p:nvPr>
        </p:nvGraphicFramePr>
        <p:xfrm>
          <a:off x="900953" y="1728831"/>
          <a:ext cx="10390094" cy="448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2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76EF8-961C-3BC8-1029-68AEA2760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AC5D-1D4D-F6EA-251B-85D065D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02" y="647122"/>
            <a:ext cx="10058400" cy="11887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#7: Foreign Trusts</a:t>
            </a:r>
            <a:br>
              <a:rPr lang="en-US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Query – Is this now a Foreign Grantor Trust?!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endParaRPr lang="en-US" sz="4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EE7D3F-7033-4D1D-1D85-C6508F3E7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848475"/>
              </p:ext>
            </p:extLst>
          </p:nvPr>
        </p:nvGraphicFramePr>
        <p:xfrm>
          <a:off x="900953" y="1728831"/>
          <a:ext cx="10390094" cy="448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57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FAEED-F842-08D5-6156-502B272F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99CD-9A3D-65AD-BA0F-577D83BE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#7: Foreign Trusts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Surprises in U.S. statutes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4D17E-48A5-A30A-0F59-289B9B2B8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4" y="1242655"/>
            <a:ext cx="10434073" cy="4742794"/>
          </a:xfrm>
          <a:noFill/>
        </p:spPr>
        <p:txBody>
          <a:bodyPr>
            <a:normAutofit lnSpcReduction="1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The foreign trust that is considered a grantor trust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U.S. settlor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 Current beneficiaries are non-U.S. 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But future beneficiaries </a:t>
            </a:r>
            <a:r>
              <a:rPr lang="en-US" sz="2400" u="sng" dirty="0">
                <a:solidFill>
                  <a:srgbClr val="002060"/>
                </a:solidFill>
              </a:rPr>
              <a:t>could be </a:t>
            </a:r>
            <a:r>
              <a:rPr lang="en-US" sz="2400" dirty="0">
                <a:solidFill>
                  <a:srgbClr val="002060"/>
                </a:solidFill>
              </a:rPr>
              <a:t>U.S.</a:t>
            </a:r>
          </a:p>
          <a:p>
            <a:pPr marL="1051560" lvl="2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No prohibition on U.S. beneficiaries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Trust is considered a foreign </a:t>
            </a:r>
            <a:r>
              <a:rPr lang="en-US" sz="2400" u="sng" dirty="0">
                <a:solidFill>
                  <a:srgbClr val="002060"/>
                </a:solidFill>
              </a:rPr>
              <a:t>grantor</a:t>
            </a:r>
            <a:r>
              <a:rPr lang="en-US" sz="2400" dirty="0">
                <a:solidFill>
                  <a:srgbClr val="002060"/>
                </a:solidFill>
              </a:rPr>
              <a:t> trust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endParaRPr lang="en-US" sz="2400" dirty="0">
              <a:solidFill>
                <a:srgbClr val="002060"/>
              </a:solidFill>
            </a:endParaRPr>
          </a:p>
          <a:p>
            <a:pPr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2060"/>
                </a:solidFill>
              </a:rPr>
              <a:t>Grantor pays income tax on trust’s income  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0B46C-601D-0D57-3456-3C79ACE71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2A81-84B1-6702-43A3-FC337FC0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83" y="5945697"/>
            <a:ext cx="10434072" cy="11887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#7: Foreign Trusts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Surprise – It’s a Foreign </a:t>
            </a:r>
            <a:r>
              <a:rPr lang="en-US" b="1" i="1" dirty="0">
                <a:solidFill>
                  <a:schemeClr val="tx2"/>
                </a:solidFill>
                <a:latin typeface="Cambria"/>
              </a:rPr>
              <a:t>Grantor</a:t>
            </a:r>
            <a:r>
              <a:rPr lang="en-US" b="1" dirty="0">
                <a:solidFill>
                  <a:schemeClr val="tx2"/>
                </a:solidFill>
                <a:latin typeface="Cambria"/>
              </a:rPr>
              <a:t> Trust! 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* </a:t>
            </a:r>
            <a:r>
              <a:rPr lang="en-US" sz="3100" dirty="0">
                <a:solidFill>
                  <a:srgbClr val="002060"/>
                </a:solidFill>
              </a:rPr>
              <a:t>U.S. Settlor creates a foreign trust</a:t>
            </a:r>
            <a:br>
              <a:rPr lang="en-US" sz="3100" dirty="0">
                <a:solidFill>
                  <a:srgbClr val="002060"/>
                </a:solidFill>
              </a:rPr>
            </a:br>
            <a:r>
              <a:rPr lang="en-US" sz="3100" dirty="0">
                <a:solidFill>
                  <a:srgbClr val="002060"/>
                </a:solidFill>
              </a:rPr>
              <a:t>* Foreign trust has or may have</a:t>
            </a:r>
            <a:br>
              <a:rPr lang="en-US" sz="3100" dirty="0">
                <a:solidFill>
                  <a:srgbClr val="002060"/>
                </a:solidFill>
              </a:rPr>
            </a:br>
            <a:r>
              <a:rPr lang="en-US" sz="3100" dirty="0">
                <a:solidFill>
                  <a:srgbClr val="002060"/>
                </a:solidFill>
              </a:rPr>
              <a:t>	U.S. beneficiaries</a:t>
            </a:r>
            <a:br>
              <a:rPr lang="en-US" sz="3100" dirty="0">
                <a:solidFill>
                  <a:srgbClr val="002060"/>
                </a:solidFill>
              </a:rPr>
            </a:br>
            <a:r>
              <a:rPr lang="en-US" sz="3100" dirty="0">
                <a:solidFill>
                  <a:srgbClr val="002060"/>
                </a:solidFill>
              </a:rPr>
              <a:t>* Trust is considered a</a:t>
            </a:r>
            <a:br>
              <a:rPr lang="en-US" sz="3100" dirty="0">
                <a:solidFill>
                  <a:srgbClr val="002060"/>
                </a:solidFill>
              </a:rPr>
            </a:br>
            <a:r>
              <a:rPr lang="en-US" sz="3100" dirty="0">
                <a:solidFill>
                  <a:srgbClr val="002060"/>
                </a:solidFill>
              </a:rPr>
              <a:t>	</a:t>
            </a:r>
            <a:r>
              <a:rPr lang="en-US" sz="3100" b="1" dirty="0">
                <a:solidFill>
                  <a:srgbClr val="002060"/>
                </a:solidFill>
              </a:rPr>
              <a:t>Foreign Grantor Trust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* </a:t>
            </a:r>
            <a:r>
              <a:rPr lang="en-US" sz="3100" dirty="0">
                <a:solidFill>
                  <a:srgbClr val="002060"/>
                </a:solidFill>
              </a:rPr>
              <a:t>U.S. Settlor pays trust’s</a:t>
            </a:r>
            <a:br>
              <a:rPr lang="en-US" sz="3100" dirty="0">
                <a:solidFill>
                  <a:srgbClr val="002060"/>
                </a:solidFill>
              </a:rPr>
            </a:br>
            <a:r>
              <a:rPr lang="en-US" sz="3100" dirty="0">
                <a:solidFill>
                  <a:srgbClr val="002060"/>
                </a:solidFill>
              </a:rPr>
              <a:t>	income tax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E4429E-9573-0501-C227-B2F990C35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425879"/>
              </p:ext>
            </p:extLst>
          </p:nvPr>
        </p:nvGraphicFramePr>
        <p:xfrm>
          <a:off x="3796145" y="1803400"/>
          <a:ext cx="10090727" cy="46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8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B3FB4-9BFF-B5C4-AF68-EFE02FE6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A0810-CA4D-9A13-D2AB-E93889AC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#8: What’s New in the Red, White &amp; Blue?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Fast Changing Laws, Tools and Rhetoric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82AB2-D07C-CF33-C173-2103356A8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61" y="1502631"/>
            <a:ext cx="11160215" cy="4742794"/>
          </a:xfrm>
          <a:noFill/>
        </p:spPr>
        <p:txBody>
          <a:bodyPr>
            <a:normAutofit fontScale="92500" lnSpcReduction="2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OBBBA!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</a:rPr>
              <a:t>Section 899 – much ado about nothing?</a:t>
            </a:r>
          </a:p>
          <a:p>
            <a:pPr marL="777240" lvl="1">
              <a:lnSpc>
                <a:spcPct val="150000"/>
              </a:lnSpc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</a:rPr>
              <a:t>Section 4475 – Remittance Transfer Excise Tax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Reporting: on-again, off-again: BOIR, BE-10…and foreign equivalents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Double Taxation or FTC offset for NIIT?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Gold Card: expedited immigration visa (trumpcard.gov)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 	</a:t>
            </a:r>
            <a:r>
              <a:rPr lang="en-US" sz="2600" dirty="0">
                <a:solidFill>
                  <a:srgbClr val="002060"/>
                </a:solidFill>
              </a:rPr>
              <a:t>Platinum Card: preferential taxation? 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AI!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Bald Eagle Symbols Desktop Wallpaper Hd ...">
            <a:extLst>
              <a:ext uri="{FF2B5EF4-FFF2-40B4-BE49-F238E27FC236}">
                <a16:creationId xmlns:a16="http://schemas.microsoft.com/office/drawing/2014/main" id="{3D131709-F0E1-8DE4-53FC-B1CC71FB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316" y="1123425"/>
            <a:ext cx="2887477" cy="192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4BF3-C17E-F175-B72F-F887D054E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07AE-CFAB-D01B-17D0-886D8D2C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#8: What’s New in the Red, White &amp; Blue?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Fast Changing Laws, Tools and Rhetoric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DA57D-43BA-BAE7-4AA1-E30DD931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3" y="112342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Artificial Intelligence!!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1E9A0DB-AB69-F636-A197-9D1A7982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086" y="2424667"/>
            <a:ext cx="3975846" cy="39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EBDA2-8287-17F1-E6FD-06ECD6AA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2382113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0C03-BE30-4EEB-6949-42DE5E243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52" y="3923480"/>
            <a:ext cx="10058400" cy="4267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BAF3B-6C66-AF43-7E84-921B1EBFA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23A2-3A7C-1D9A-7D32-8AC475A0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058400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#1: Moving Abroad: Look Before You Leap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Prepare for surprises and complications!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7ED0E-E737-39D7-DC46-E822285C9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68" y="171778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415D9-B3E7-FB6E-8C18-7A48124A9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565" y="1817254"/>
            <a:ext cx="6525718" cy="43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A2CB7-1936-4A78-5520-883C3543A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9313-C2E8-48E7-0F1F-43BCCE77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#1: Moving Abroad: Look Before You Leap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Expatriation vs Living ex-U.S.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DD7A-E27E-1DCA-C2D7-222FE95C4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44" y="1412984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“Rosie O’Donnell made good on her promise to leave America”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</a:rPr>
              <a:t>NY Times 04/18/2025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rgbClr val="002060"/>
              </a:solidFill>
            </a:endParaRP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She is reported to be applying for Irish citizenship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But is she expatriating?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1475EF-9FA1-ED57-F12B-05989A6D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66" y="3497747"/>
            <a:ext cx="4421385" cy="29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6A526-4782-1D87-A570-0A604F9E1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84C7-63C0-4348-AC0B-637A003D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058400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#1: Moving Abroad: Look Before You Leap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Plan Ahead for foreign taxes, legal docs and culture!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79579-A8FF-D086-CE21-55B740132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68" y="171778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Confusion: expatriation vs “living abroad”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The residence: rent or buy?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Planning for taxes: foreign &amp; U.S.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Investing as a non-U.S. resident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New estate planning documents?</a:t>
            </a: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3EA54-508E-444D-A488-745B030AA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AF8D7-86A5-05B6-6BA8-68621DE7F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058400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#1: Moving Abroad: Look Before You Leap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New Estate Planning Documents?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06B68-CCA4-9EF4-32F4-07038E9D5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68" y="171778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Health care documents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Living Wills and equivalents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Health Care Powers of Attorney and equivalents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Power of Attorney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Will(s)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</a:rPr>
              <a:t>Situs Wills?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What to do with trusts?</a:t>
            </a: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86A2A-9A1F-CB4F-2395-EEEB9209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081" y="3693458"/>
            <a:ext cx="3715063" cy="24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88DBC-BB73-ADD7-324C-CB432DBA2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8D85-80BD-6328-F162-537490AC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#2: The Non-Citizen Spouse (NCS)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Critical but often overlooked question for new clients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D1033-9848-E246-6DBB-3DD5E97B5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68" y="171778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“Are you and your spouse both U.S. CITIZENS?”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If “No”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No estate tax marital deduction 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No unlimited lifetime annual exclusion</a:t>
            </a:r>
          </a:p>
          <a:p>
            <a:pPr marL="777240"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No allocation of jointly owned assets when U.S. spouse predeceases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1B614-D611-E145-82E4-7DD8D03C4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3C98-D00C-58CC-EC02-6E1CEBC9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#2: The Non-Citizen Spouse (NCS)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Planning ahead to mitigate taxes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5E9F-B330-547C-7B2C-3E7E1E5E7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4" y="1242655"/>
            <a:ext cx="10434073" cy="4742794"/>
          </a:xfrm>
          <a:noFill/>
        </p:spPr>
        <p:txBody>
          <a:bodyPr>
            <a:normAutofit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Annual exclusion gifts to NCS up to $190,000/year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Loans to NCS so they can contribute to jointly owned assets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Monitor purchases of jointly owned assets so NCS can contribute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Use some or all of U.S. spouse’s estate tax exemption f/b/o NCS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Irrevocable Life Insurance Trust with NCS as beneficiary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Testamentary Qualified Domestic Trust (QDOT)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EA0-F864-F96E-9542-E1DC4BA02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C36C-3B9F-15E7-58B4-66C72615C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41" y="1123425"/>
            <a:ext cx="10434072" cy="118872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Trap #2: The Non-Citizen Spouse (NCS)</a:t>
            </a:r>
            <a:br>
              <a:rPr lang="en-US" sz="4000" b="1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en-US" b="1" dirty="0">
                <a:solidFill>
                  <a:schemeClr val="tx2"/>
                </a:solidFill>
                <a:latin typeface="Cambria"/>
              </a:rPr>
              <a:t>Qualified Domestic Trust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44475">
                    <a:lumMod val="75000"/>
                  </a:srgbClr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88C0-D15C-3E53-D40A-AE672B6F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4" y="1242655"/>
            <a:ext cx="10434073" cy="4742794"/>
          </a:xfrm>
          <a:noFill/>
        </p:spPr>
        <p:txBody>
          <a:bodyPr>
            <a:normAutofit lnSpcReduction="10000"/>
          </a:bodyPr>
          <a:lstStyle/>
          <a:p>
            <a:pPr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Testamentary only (no inter </a:t>
            </a:r>
            <a:r>
              <a:rPr lang="en-US" sz="2800" dirty="0" err="1">
                <a:solidFill>
                  <a:srgbClr val="002060"/>
                </a:solidFill>
              </a:rPr>
              <a:t>vivos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Must have at least one U.S. trustee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If &gt;$2 million, must have U.S. corporate trustee or post bond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Mandatory income to surviving spouse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Access to principal very limited; taxed at decedent spouse’s highest marginal estate tax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Remainder taxed as if part of decedent spouse’s estate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457200">
              <a:lnSpc>
                <a:spcPct val="115000"/>
              </a:lnSpc>
              <a:spcBef>
                <a:spcPts val="0"/>
              </a:spcBef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marL="32004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17.potx" id="{A8D831F9-2DA4-4700-B230-431725864604}" vid="{ED9A2A59-32A4-4461-8593-D9E87F204B1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76848</TotalTime>
  <Words>2021</Words>
  <Application>Microsoft Office PowerPoint</Application>
  <PresentationFormat>Widescreen</PresentationFormat>
  <Paragraphs>442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Cherry Blossom 16x9</vt:lpstr>
      <vt:lpstr>Custom Design</vt:lpstr>
      <vt:lpstr>  Global Ties, Local Strategies Tips &amp; Traps - Planning for Clients with International Connections </vt:lpstr>
      <vt:lpstr>AGENDA</vt:lpstr>
      <vt:lpstr>Trap #1: Moving Abroad: Look Before You Leap Prepare for surprises and complications!  </vt:lpstr>
      <vt:lpstr>Trap #1: Moving Abroad: Look Before You Leap Expatriation vs Living ex-U.S.  </vt:lpstr>
      <vt:lpstr>Trap #1: Moving Abroad: Look Before You Leap Plan Ahead for foreign taxes, legal docs and culture!  </vt:lpstr>
      <vt:lpstr>Trap #1: Moving Abroad: Look Before You Leap New Estate Planning Documents?  </vt:lpstr>
      <vt:lpstr>Trap #2: The Non-Citizen Spouse (NCS) Critical but often overlooked question for new clients  </vt:lpstr>
      <vt:lpstr>Trap #2: The Non-Citizen Spouse (NCS) Planning ahead to mitigate taxes  </vt:lpstr>
      <vt:lpstr>Trap #2: The Non-Citizen Spouse (NCS) Qualified Domestic Trust  </vt:lpstr>
      <vt:lpstr>Trap #2: The Non-Citizen Spouse (NCS) Post Mortem Options  </vt:lpstr>
      <vt:lpstr>Trap #3: The Child Who Lives in Portugal Planning for family members living abroad   </vt:lpstr>
      <vt:lpstr>Trap #3: Family Who Live Abroad Beware of Trusts!  </vt:lpstr>
      <vt:lpstr>Trap #4: The Foreign Retirement Account Tax-deferred retirement accounts do not travel well  </vt:lpstr>
      <vt:lpstr>Trap #4: The Foreign Retirement Account Tax-deferred retirement accounts do not travel well  </vt:lpstr>
      <vt:lpstr>Trap #5: Missing Critical Deadlines Even investor visas must be renewed   </vt:lpstr>
      <vt:lpstr>Trap #5: Missing Critical Deadlines No do-overs on these   </vt:lpstr>
      <vt:lpstr>Trap #6: Domicile  Missing creative planning opportunities</vt:lpstr>
      <vt:lpstr>Creative Domicile Planning Example:  Mme Leblanc of France  </vt:lpstr>
      <vt:lpstr>Creative Domicile Planning Example: Mme Leblanc    </vt:lpstr>
      <vt:lpstr>Creative Domicile Planning Example:  Mme Leblanc    </vt:lpstr>
      <vt:lpstr>Creative Domicile Planning Example: Is Mme Leblanc a U.S. Domiciliary?   </vt:lpstr>
      <vt:lpstr>Trap #7: Foreign Trusts Surprises in U.S. statutes   </vt:lpstr>
      <vt:lpstr>Trap #7: Foreign Trusts Surprise – It’s now a Foreign Non-Grantor Trust!  </vt:lpstr>
      <vt:lpstr>Trap #7: Foreign Trusts Query – Is this now a Foreign Grantor Trust?!  </vt:lpstr>
      <vt:lpstr>Trap #7: Foreign Trusts Surprises in U.S. statutes   </vt:lpstr>
      <vt:lpstr>Trap #7: Foreign Trusts Surprise – It’s a Foreign Grantor Trust!   * U.S. Settlor creates a foreign trust * Foreign trust has or may have  U.S. beneficiaries * Trust is considered a  Foreign Grantor Trust * U.S. Settlor pays trust’s  income tax    </vt:lpstr>
      <vt:lpstr>Trap #8: What’s New in the Red, White &amp; Blue? Fast Changing Laws, Tools and Rhetoric  </vt:lpstr>
      <vt:lpstr>Trap #8: What’s New in the Red, White &amp; Blue? Fast Changing Laws, Tools and Rhetoric 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&amp; Wealth Sustainability &amp; Philanthropy Leaving a Lasting Legacy</dc:title>
  <dc:creator>Joan Crain</dc:creator>
  <cp:lastModifiedBy>Joan Crain</cp:lastModifiedBy>
  <cp:revision>186</cp:revision>
  <cp:lastPrinted>2025-08-22T17:29:45Z</cp:lastPrinted>
  <dcterms:created xsi:type="dcterms:W3CDTF">2022-06-26T20:18:10Z</dcterms:created>
  <dcterms:modified xsi:type="dcterms:W3CDTF">2025-10-28T14:11:43Z</dcterms:modified>
</cp:coreProperties>
</file>